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738" r:id="rId1"/>
  </p:sldMasterIdLst>
  <p:notesMasterIdLst>
    <p:notesMasterId r:id="rId21"/>
  </p:notesMasterIdLst>
  <p:sldIdLst>
    <p:sldId id="256" r:id="rId2"/>
    <p:sldId id="257" r:id="rId3"/>
    <p:sldId id="258" r:id="rId4"/>
    <p:sldId id="259" r:id="rId5"/>
    <p:sldId id="302" r:id="rId6"/>
    <p:sldId id="261" r:id="rId7"/>
    <p:sldId id="262" r:id="rId8"/>
    <p:sldId id="297" r:id="rId9"/>
    <p:sldId id="264" r:id="rId10"/>
    <p:sldId id="298" r:id="rId11"/>
    <p:sldId id="272" r:id="rId12"/>
    <p:sldId id="270" r:id="rId13"/>
    <p:sldId id="296" r:id="rId14"/>
    <p:sldId id="265" r:id="rId15"/>
    <p:sldId id="299" r:id="rId16"/>
    <p:sldId id="266" r:id="rId17"/>
    <p:sldId id="300" r:id="rId18"/>
    <p:sldId id="301" r:id="rId19"/>
    <p:sldId id="303" r:id="rId20"/>
  </p:sldIdLst>
  <p:sldSz cx="9144000" cy="5143500" type="screen16x9"/>
  <p:notesSz cx="6858000" cy="9144000"/>
  <p:embeddedFontLst>
    <p:embeddedFont>
      <p:font typeface="Bellota Text Light" panose="020B0604020202020204" charset="-52"/>
      <p:regular r:id="rId22"/>
      <p:bold r:id="rId23"/>
      <p:italic r:id="rId24"/>
      <p:boldItalic r:id="rId25"/>
    </p:embeddedFont>
    <p:embeddedFont>
      <p:font typeface="Calibri" panose="020F0502020204030204" pitchFamily="34" charset="0"/>
      <p:regular r:id="rId26"/>
      <p:bold r:id="rId27"/>
      <p:italic r:id="rId28"/>
      <p:boldItalic r:id="rId29"/>
    </p:embeddedFont>
    <p:embeddedFont>
      <p:font typeface="Wingdings 3" panose="05040102010807070707" pitchFamily="18" charset="2"/>
      <p:regular r:id="rId30"/>
    </p:embeddedFont>
    <p:embeddedFont>
      <p:font typeface="Parisienne" panose="020B0604020202020204" charset="0"/>
      <p:regular r:id="rId31"/>
    </p:embeddedFont>
    <p:embeddedFont>
      <p:font typeface="Vidaloka" panose="020B0604020202020204" charset="0"/>
      <p:regular r:id="rId32"/>
    </p:embeddedFont>
    <p:embeddedFont>
      <p:font typeface="Century Gothic" panose="020B0502020202020204" pitchFamily="34" charset="0"/>
      <p:regular r:id="rId33"/>
      <p:bold r:id="rId34"/>
      <p:italic r:id="rId35"/>
      <p:boldItalic r:id="rId36"/>
    </p:embeddedFont>
    <p:embeddedFont>
      <p:font typeface="Trebuchet MS" panose="020B0603020202020204" pitchFamily="3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5CB4430-2524-4F17-90F3-FB2896347D83}">
  <a:tblStyle styleId="{D5CB4430-2524-4F17-90F3-FB2896347D83}"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6CB284C-9BF5-42FC-AE91-A9D059309DA2}"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font" Target="fonts/font18.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font" Target="fonts/font13.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font" Target="fonts/font1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font" Target="fonts/font16.fntdata"/><Relationship Id="rId40"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font" Target="fonts/font1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18EDB7-0E32-4052-A34C-B827C932C3BF}" type="doc">
      <dgm:prSet loTypeId="urn:microsoft.com/office/officeart/2005/8/layout/equation2" loCatId="relationship" qsTypeId="urn:microsoft.com/office/officeart/2005/8/quickstyle/3d1" qsCatId="3D" csTypeId="urn:microsoft.com/office/officeart/2005/8/colors/accent1_2" csCatId="accent1" phldr="1"/>
      <dgm:spPr/>
    </dgm:pt>
    <dgm:pt modelId="{0806FCDD-1D93-415E-BE7E-448C556568D9}">
      <dgm:prSet/>
      <dgm:spPr>
        <a:solidFill>
          <a:schemeClr val="accent1">
            <a:lumMod val="50000"/>
          </a:schemeClr>
        </a:solidFill>
        <a:ln>
          <a:noFill/>
        </a:ln>
        <a:effectLst>
          <a:outerShdw blurRad="190500" dist="228600" dir="2700000" algn="ctr">
            <a:srgbClr val="000000">
              <a:alpha val="30000"/>
            </a:srgbClr>
          </a:outerShdw>
          <a:softEdge rad="12700"/>
        </a:effectLst>
        <a:scene3d>
          <a:camera prst="orthographicFront">
            <a:rot lat="0" lon="0" rev="0"/>
          </a:camera>
          <a:lightRig rig="glow" dir="t">
            <a:rot lat="0" lon="0" rev="4800000"/>
          </a:lightRig>
        </a:scene3d>
        <a:sp3d prstMaterial="matte">
          <a:bevelT w="127000" h="63500"/>
        </a:sp3d>
      </dgm:spPr>
      <dgm:t>
        <a:bodyPr/>
        <a:lstStyle/>
        <a:p>
          <a:r>
            <a:rPr lang="en-US" dirty="0" smtClean="0"/>
            <a:t>PROVERBS in English and Uzbek, which  on family and marital relations, used in both languages, were collected and analyzed</a:t>
          </a:r>
          <a:endParaRPr lang="ru-RU" dirty="0"/>
        </a:p>
      </dgm:t>
    </dgm:pt>
    <dgm:pt modelId="{B0AA2D79-75B3-4C29-98FB-95CC2F615A44}" type="parTrans" cxnId="{98EFEE48-12E5-433B-8A2D-F14E429729D4}">
      <dgm:prSet/>
      <dgm:spPr/>
      <dgm:t>
        <a:bodyPr/>
        <a:lstStyle/>
        <a:p>
          <a:endParaRPr lang="ru-RU"/>
        </a:p>
      </dgm:t>
    </dgm:pt>
    <dgm:pt modelId="{9BECF936-E6DA-46B2-B216-5BFB43325961}" type="sibTrans" cxnId="{98EFEE48-12E5-433B-8A2D-F14E429729D4}">
      <dgm:prSet/>
      <dgm:spPr/>
      <dgm:t>
        <a:bodyPr/>
        <a:lstStyle/>
        <a:p>
          <a:endParaRPr lang="ru-RU"/>
        </a:p>
      </dgm:t>
    </dgm:pt>
    <dgm:pt modelId="{3FD87683-66AB-4896-8C14-0EF4634C2510}">
      <dgm:prSet/>
      <dgm:spPr>
        <a:solidFill>
          <a:schemeClr val="accent1">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dirty="0" smtClean="0"/>
            <a:t>Comparative and cognitive study of the </a:t>
          </a:r>
          <a:r>
            <a:rPr lang="en-US" dirty="0" err="1" smtClean="0"/>
            <a:t>linguocultural</a:t>
          </a:r>
          <a:r>
            <a:rPr lang="en-US" dirty="0" smtClean="0"/>
            <a:t> and semantic features of English and Uzbek proverbs.</a:t>
          </a:r>
          <a:endParaRPr lang="ru-RU" dirty="0"/>
        </a:p>
      </dgm:t>
    </dgm:pt>
    <dgm:pt modelId="{7A9B7AFB-E185-4A45-8ADA-D28CC7387268}" type="parTrans" cxnId="{A6043953-E03D-45CE-8F0B-9D4100D524F2}">
      <dgm:prSet/>
      <dgm:spPr/>
      <dgm:t>
        <a:bodyPr/>
        <a:lstStyle/>
        <a:p>
          <a:endParaRPr lang="ru-RU"/>
        </a:p>
      </dgm:t>
    </dgm:pt>
    <dgm:pt modelId="{9B8FA28B-7DF2-40A6-919B-6987815DDF49}" type="sibTrans" cxnId="{A6043953-E03D-45CE-8F0B-9D4100D524F2}">
      <dgm:prSet/>
      <dgm:spPr/>
      <dgm:t>
        <a:bodyPr/>
        <a:lstStyle/>
        <a:p>
          <a:endParaRPr lang="ru-RU"/>
        </a:p>
      </dgm:t>
    </dgm:pt>
    <dgm:pt modelId="{E529DC10-E1BF-4AAC-840F-6CA2602D0E02}">
      <dgm:prSet/>
      <dgm:spPr>
        <a:solidFill>
          <a:schemeClr val="accent1">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dirty="0" smtClean="0"/>
            <a:t>Object and subject</a:t>
          </a:r>
          <a:endParaRPr lang="ru-RU" dirty="0"/>
        </a:p>
      </dgm:t>
    </dgm:pt>
    <dgm:pt modelId="{033613A9-A0EC-4C7A-9C51-245BFC97632A}" type="parTrans" cxnId="{1A1C15AA-BA97-424C-AD49-19F0AFE72F4D}">
      <dgm:prSet/>
      <dgm:spPr/>
      <dgm:t>
        <a:bodyPr/>
        <a:lstStyle/>
        <a:p>
          <a:endParaRPr lang="ru-RU"/>
        </a:p>
      </dgm:t>
    </dgm:pt>
    <dgm:pt modelId="{3901EB2D-9A6D-4DEF-BA11-E3D8729C9C9E}" type="sibTrans" cxnId="{1A1C15AA-BA97-424C-AD49-19F0AFE72F4D}">
      <dgm:prSet/>
      <dgm:spPr/>
      <dgm:t>
        <a:bodyPr/>
        <a:lstStyle/>
        <a:p>
          <a:endParaRPr lang="ru-RU"/>
        </a:p>
      </dgm:t>
    </dgm:pt>
    <dgm:pt modelId="{E57119E8-6E44-4092-A074-2FCC0017B994}" type="pres">
      <dgm:prSet presAssocID="{7A18EDB7-0E32-4052-A34C-B827C932C3BF}" presName="Name0" presStyleCnt="0">
        <dgm:presLayoutVars>
          <dgm:dir/>
          <dgm:resizeHandles val="exact"/>
        </dgm:presLayoutVars>
      </dgm:prSet>
      <dgm:spPr/>
    </dgm:pt>
    <dgm:pt modelId="{6E956602-1C85-4A0A-8507-836CBE9287ED}" type="pres">
      <dgm:prSet presAssocID="{7A18EDB7-0E32-4052-A34C-B827C932C3BF}" presName="vNodes" presStyleCnt="0"/>
      <dgm:spPr/>
    </dgm:pt>
    <dgm:pt modelId="{98D1E368-89E8-49F0-804F-C58524BA2F08}" type="pres">
      <dgm:prSet presAssocID="{0806FCDD-1D93-415E-BE7E-448C556568D9}" presName="node" presStyleLbl="node1" presStyleIdx="0" presStyleCnt="3" custScaleX="353534">
        <dgm:presLayoutVars>
          <dgm:bulletEnabled val="1"/>
        </dgm:presLayoutVars>
      </dgm:prSet>
      <dgm:spPr/>
      <dgm:t>
        <a:bodyPr/>
        <a:lstStyle/>
        <a:p>
          <a:endParaRPr lang="ru-RU"/>
        </a:p>
      </dgm:t>
    </dgm:pt>
    <dgm:pt modelId="{B9B25B42-26A7-448F-AA0D-8D639C5D02E9}" type="pres">
      <dgm:prSet presAssocID="{9BECF936-E6DA-46B2-B216-5BFB43325961}" presName="spacerT" presStyleCnt="0"/>
      <dgm:spPr/>
    </dgm:pt>
    <dgm:pt modelId="{BECFD708-A3F5-4AF2-AFB0-8C226F0DC53C}" type="pres">
      <dgm:prSet presAssocID="{9BECF936-E6DA-46B2-B216-5BFB43325961}" presName="sibTrans" presStyleLbl="sibTrans2D1" presStyleIdx="0" presStyleCnt="2"/>
      <dgm:spPr/>
      <dgm:t>
        <a:bodyPr/>
        <a:lstStyle/>
        <a:p>
          <a:endParaRPr lang="ru-RU"/>
        </a:p>
      </dgm:t>
    </dgm:pt>
    <dgm:pt modelId="{FAFCC0EB-3551-4A17-A1F4-36BCBEBA73C0}" type="pres">
      <dgm:prSet presAssocID="{9BECF936-E6DA-46B2-B216-5BFB43325961}" presName="spacerB" presStyleCnt="0"/>
      <dgm:spPr/>
    </dgm:pt>
    <dgm:pt modelId="{0697E585-232A-432A-BEF4-35292F307C49}" type="pres">
      <dgm:prSet presAssocID="{3FD87683-66AB-4896-8C14-0EF4634C2510}" presName="node" presStyleLbl="node1" presStyleIdx="1" presStyleCnt="3" custScaleX="357690">
        <dgm:presLayoutVars>
          <dgm:bulletEnabled val="1"/>
        </dgm:presLayoutVars>
      </dgm:prSet>
      <dgm:spPr/>
      <dgm:t>
        <a:bodyPr/>
        <a:lstStyle/>
        <a:p>
          <a:endParaRPr lang="ru-RU"/>
        </a:p>
      </dgm:t>
    </dgm:pt>
    <dgm:pt modelId="{397A1921-296A-4496-BA63-5D7E96A57250}" type="pres">
      <dgm:prSet presAssocID="{7A18EDB7-0E32-4052-A34C-B827C932C3BF}" presName="sibTransLast" presStyleLbl="sibTrans2D1" presStyleIdx="1" presStyleCnt="2" custLinFactX="-22367" custLinFactNeighborX="-100000" custLinFactNeighborY="-17763"/>
      <dgm:spPr/>
      <dgm:t>
        <a:bodyPr/>
        <a:lstStyle/>
        <a:p>
          <a:endParaRPr lang="ru-RU"/>
        </a:p>
      </dgm:t>
    </dgm:pt>
    <dgm:pt modelId="{6FDBD4AF-B77E-4AB2-AB85-9B8A0A46516B}" type="pres">
      <dgm:prSet presAssocID="{7A18EDB7-0E32-4052-A34C-B827C932C3BF}" presName="connectorText" presStyleLbl="sibTrans2D1" presStyleIdx="1" presStyleCnt="2"/>
      <dgm:spPr/>
      <dgm:t>
        <a:bodyPr/>
        <a:lstStyle/>
        <a:p>
          <a:endParaRPr lang="ru-RU"/>
        </a:p>
      </dgm:t>
    </dgm:pt>
    <dgm:pt modelId="{5DE2A178-A1A5-4C0B-BF67-3BC74D0A97DB}" type="pres">
      <dgm:prSet presAssocID="{7A18EDB7-0E32-4052-A34C-B827C932C3BF}" presName="lastNode" presStyleLbl="node1" presStyleIdx="2" presStyleCnt="3" custScaleX="125718" custScaleY="92598">
        <dgm:presLayoutVars>
          <dgm:bulletEnabled val="1"/>
        </dgm:presLayoutVars>
      </dgm:prSet>
      <dgm:spPr/>
      <dgm:t>
        <a:bodyPr/>
        <a:lstStyle/>
        <a:p>
          <a:endParaRPr lang="ru-RU"/>
        </a:p>
      </dgm:t>
    </dgm:pt>
  </dgm:ptLst>
  <dgm:cxnLst>
    <dgm:cxn modelId="{1A1C15AA-BA97-424C-AD49-19F0AFE72F4D}" srcId="{7A18EDB7-0E32-4052-A34C-B827C932C3BF}" destId="{E529DC10-E1BF-4AAC-840F-6CA2602D0E02}" srcOrd="2" destOrd="0" parTransId="{033613A9-A0EC-4C7A-9C51-245BFC97632A}" sibTransId="{3901EB2D-9A6D-4DEF-BA11-E3D8729C9C9E}"/>
    <dgm:cxn modelId="{98EFEE48-12E5-433B-8A2D-F14E429729D4}" srcId="{7A18EDB7-0E32-4052-A34C-B827C932C3BF}" destId="{0806FCDD-1D93-415E-BE7E-448C556568D9}" srcOrd="0" destOrd="0" parTransId="{B0AA2D79-75B3-4C29-98FB-95CC2F615A44}" sibTransId="{9BECF936-E6DA-46B2-B216-5BFB43325961}"/>
    <dgm:cxn modelId="{C2C87C12-292A-4440-8C31-008957EF53C5}" type="presOf" srcId="{9B8FA28B-7DF2-40A6-919B-6987815DDF49}" destId="{397A1921-296A-4496-BA63-5D7E96A57250}" srcOrd="0" destOrd="0" presId="urn:microsoft.com/office/officeart/2005/8/layout/equation2"/>
    <dgm:cxn modelId="{02984D46-31A0-486E-AC39-5FC50615FEC3}" type="presOf" srcId="{9BECF936-E6DA-46B2-B216-5BFB43325961}" destId="{BECFD708-A3F5-4AF2-AFB0-8C226F0DC53C}" srcOrd="0" destOrd="0" presId="urn:microsoft.com/office/officeart/2005/8/layout/equation2"/>
    <dgm:cxn modelId="{5AB5FF9E-01A8-4165-B57E-D3371F1234CC}" type="presOf" srcId="{9B8FA28B-7DF2-40A6-919B-6987815DDF49}" destId="{6FDBD4AF-B77E-4AB2-AB85-9B8A0A46516B}" srcOrd="1" destOrd="0" presId="urn:microsoft.com/office/officeart/2005/8/layout/equation2"/>
    <dgm:cxn modelId="{45392FCC-7FAC-470A-90CF-371221689057}" type="presOf" srcId="{7A18EDB7-0E32-4052-A34C-B827C932C3BF}" destId="{E57119E8-6E44-4092-A074-2FCC0017B994}" srcOrd="0" destOrd="0" presId="urn:microsoft.com/office/officeart/2005/8/layout/equation2"/>
    <dgm:cxn modelId="{A304F67E-0ABC-4A61-93F2-38F40076F434}" type="presOf" srcId="{0806FCDD-1D93-415E-BE7E-448C556568D9}" destId="{98D1E368-89E8-49F0-804F-C58524BA2F08}" srcOrd="0" destOrd="0" presId="urn:microsoft.com/office/officeart/2005/8/layout/equation2"/>
    <dgm:cxn modelId="{D6A65705-8713-47C4-A1BE-5D8838AA5325}" type="presOf" srcId="{E529DC10-E1BF-4AAC-840F-6CA2602D0E02}" destId="{5DE2A178-A1A5-4C0B-BF67-3BC74D0A97DB}" srcOrd="0" destOrd="0" presId="urn:microsoft.com/office/officeart/2005/8/layout/equation2"/>
    <dgm:cxn modelId="{A6043953-E03D-45CE-8F0B-9D4100D524F2}" srcId="{7A18EDB7-0E32-4052-A34C-B827C932C3BF}" destId="{3FD87683-66AB-4896-8C14-0EF4634C2510}" srcOrd="1" destOrd="0" parTransId="{7A9B7AFB-E185-4A45-8ADA-D28CC7387268}" sibTransId="{9B8FA28B-7DF2-40A6-919B-6987815DDF49}"/>
    <dgm:cxn modelId="{D1C65965-1115-49EC-BA36-8140C7AA5ABA}" type="presOf" srcId="{3FD87683-66AB-4896-8C14-0EF4634C2510}" destId="{0697E585-232A-432A-BEF4-35292F307C49}" srcOrd="0" destOrd="0" presId="urn:microsoft.com/office/officeart/2005/8/layout/equation2"/>
    <dgm:cxn modelId="{584C012C-5395-4100-B8FD-20112624ECAC}" type="presParOf" srcId="{E57119E8-6E44-4092-A074-2FCC0017B994}" destId="{6E956602-1C85-4A0A-8507-836CBE9287ED}" srcOrd="0" destOrd="0" presId="urn:microsoft.com/office/officeart/2005/8/layout/equation2"/>
    <dgm:cxn modelId="{7B0F40F2-BB73-4A94-8313-F960DA50DDF0}" type="presParOf" srcId="{6E956602-1C85-4A0A-8507-836CBE9287ED}" destId="{98D1E368-89E8-49F0-804F-C58524BA2F08}" srcOrd="0" destOrd="0" presId="urn:microsoft.com/office/officeart/2005/8/layout/equation2"/>
    <dgm:cxn modelId="{3166F42E-D16F-48FE-B5D6-85811172EC2C}" type="presParOf" srcId="{6E956602-1C85-4A0A-8507-836CBE9287ED}" destId="{B9B25B42-26A7-448F-AA0D-8D639C5D02E9}" srcOrd="1" destOrd="0" presId="urn:microsoft.com/office/officeart/2005/8/layout/equation2"/>
    <dgm:cxn modelId="{97EDAF02-7E65-47AF-B2ED-F4F2AB5087DC}" type="presParOf" srcId="{6E956602-1C85-4A0A-8507-836CBE9287ED}" destId="{BECFD708-A3F5-4AF2-AFB0-8C226F0DC53C}" srcOrd="2" destOrd="0" presId="urn:microsoft.com/office/officeart/2005/8/layout/equation2"/>
    <dgm:cxn modelId="{D620065B-0A8E-48DC-B2BE-363BAA038290}" type="presParOf" srcId="{6E956602-1C85-4A0A-8507-836CBE9287ED}" destId="{FAFCC0EB-3551-4A17-A1F4-36BCBEBA73C0}" srcOrd="3" destOrd="0" presId="urn:microsoft.com/office/officeart/2005/8/layout/equation2"/>
    <dgm:cxn modelId="{F5D1A48C-6E32-4855-B36C-FCA29E01B326}" type="presParOf" srcId="{6E956602-1C85-4A0A-8507-836CBE9287ED}" destId="{0697E585-232A-432A-BEF4-35292F307C49}" srcOrd="4" destOrd="0" presId="urn:microsoft.com/office/officeart/2005/8/layout/equation2"/>
    <dgm:cxn modelId="{58256305-7483-4328-B694-00B978E07CDD}" type="presParOf" srcId="{E57119E8-6E44-4092-A074-2FCC0017B994}" destId="{397A1921-296A-4496-BA63-5D7E96A57250}" srcOrd="1" destOrd="0" presId="urn:microsoft.com/office/officeart/2005/8/layout/equation2"/>
    <dgm:cxn modelId="{A1ADB15C-1422-4B60-9B11-8D313D8FD127}" type="presParOf" srcId="{397A1921-296A-4496-BA63-5D7E96A57250}" destId="{6FDBD4AF-B77E-4AB2-AB85-9B8A0A46516B}" srcOrd="0" destOrd="0" presId="urn:microsoft.com/office/officeart/2005/8/layout/equation2"/>
    <dgm:cxn modelId="{133676C9-BD19-4731-B3D2-F190705C5533}" type="presParOf" srcId="{E57119E8-6E44-4092-A074-2FCC0017B994}" destId="{5DE2A178-A1A5-4C0B-BF67-3BC74D0A97DB}"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8A9D72-78A9-4ECF-B2F1-F78F0B539F57}" type="doc">
      <dgm:prSet loTypeId="urn:microsoft.com/office/officeart/2005/8/layout/list1" loCatId="list" qsTypeId="urn:microsoft.com/office/officeart/2005/8/quickstyle/simple1" qsCatId="simple" csTypeId="urn:microsoft.com/office/officeart/2005/8/colors/accent1_2" csCatId="accent1" phldr="1"/>
      <dgm:spPr>
        <a:scene3d>
          <a:camera prst="orthographicFront">
            <a:rot lat="0" lon="0" rev="0"/>
          </a:camera>
          <a:lightRig rig="glow" dir="t">
            <a:rot lat="0" lon="0" rev="4800000"/>
          </a:lightRig>
        </a:scene3d>
      </dgm:spPr>
      <dgm:t>
        <a:bodyPr/>
        <a:lstStyle/>
        <a:p>
          <a:endParaRPr lang="ru-RU"/>
        </a:p>
      </dgm:t>
    </dgm:pt>
    <dgm:pt modelId="{7A29B71D-BF99-4A52-84F1-92E57623AD8A}">
      <dgm:prSet phldrT="[Текст]" custT="1"/>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sz="1600" dirty="0" smtClean="0"/>
            <a:t>For the first time in the work, an in-depth comparative analysis of the </a:t>
          </a:r>
          <a:r>
            <a:rPr lang="en-US" sz="1600" dirty="0" err="1" smtClean="0"/>
            <a:t>lingocultural</a:t>
          </a:r>
          <a:r>
            <a:rPr lang="en-US" sz="1600" dirty="0" smtClean="0"/>
            <a:t> and cognitive aspects of the articles on the concept of family in English and Uzbek;</a:t>
          </a:r>
          <a:endParaRPr lang="ru-RU" sz="1600" dirty="0"/>
        </a:p>
      </dgm:t>
    </dgm:pt>
    <dgm:pt modelId="{8FFFD34B-9CA0-454D-8426-B2F54B4863A7}" type="parTrans" cxnId="{9806203E-97FA-4CA9-AE26-4B1C93710F6B}">
      <dgm:prSet/>
      <dgm:spPr/>
      <dgm:t>
        <a:bodyPr/>
        <a:lstStyle/>
        <a:p>
          <a:endParaRPr lang="ru-RU"/>
        </a:p>
      </dgm:t>
    </dgm:pt>
    <dgm:pt modelId="{05440DAC-E275-4052-AD5E-0F2A5028182E}" type="sibTrans" cxnId="{9806203E-97FA-4CA9-AE26-4B1C93710F6B}">
      <dgm:prSet/>
      <dgm:spPr/>
      <dgm:t>
        <a:bodyPr/>
        <a:lstStyle/>
        <a:p>
          <a:endParaRPr lang="ru-RU"/>
        </a:p>
      </dgm:t>
    </dgm:pt>
    <dgm:pt modelId="{239B649D-F57E-4B21-BE40-E883E2D82405}">
      <dgm:prSet phldrT="[Текст]" custT="1"/>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sz="1600" dirty="0" smtClean="0"/>
            <a:t>A similar analysis of the similarities and differences between a number of articles in the Uzbek and English languages ​​on family, marriage and marital relations</a:t>
          </a:r>
          <a:endParaRPr lang="ru-RU" sz="1600" dirty="0"/>
        </a:p>
      </dgm:t>
    </dgm:pt>
    <dgm:pt modelId="{D59510FC-00D5-4DE7-96E1-C643E4B5A512}" type="parTrans" cxnId="{28CCCF3D-AD23-4C59-817E-A53574DC639D}">
      <dgm:prSet/>
      <dgm:spPr/>
      <dgm:t>
        <a:bodyPr/>
        <a:lstStyle/>
        <a:p>
          <a:endParaRPr lang="ru-RU"/>
        </a:p>
      </dgm:t>
    </dgm:pt>
    <dgm:pt modelId="{A3382CE7-2071-400D-B400-4D0A173EDB5F}" type="sibTrans" cxnId="{28CCCF3D-AD23-4C59-817E-A53574DC639D}">
      <dgm:prSet/>
      <dgm:spPr/>
      <dgm:t>
        <a:bodyPr/>
        <a:lstStyle/>
        <a:p>
          <a:endParaRPr lang="ru-RU"/>
        </a:p>
      </dgm:t>
    </dgm:pt>
    <dgm:pt modelId="{B01D10D1-240B-44B5-939D-C63E0086D233}">
      <dgm:prSet phldrT="[Текст]" custT="1"/>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sz="1600" dirty="0" smtClean="0"/>
            <a:t>The study shows the basis of the formation of individual articles in both languages ​​by identifying their socio-cultural, cognitive-psychological and physiological characteristics</a:t>
          </a:r>
          <a:r>
            <a:rPr lang="en-US" sz="600" dirty="0" smtClean="0"/>
            <a:t>.</a:t>
          </a:r>
          <a:endParaRPr lang="ru-RU" sz="600" dirty="0"/>
        </a:p>
      </dgm:t>
    </dgm:pt>
    <dgm:pt modelId="{CED631BC-6B85-4FC3-B6C2-DBFB204E1071}" type="parTrans" cxnId="{6158DE30-0323-4AB7-9A68-CE33931DEB8E}">
      <dgm:prSet/>
      <dgm:spPr/>
      <dgm:t>
        <a:bodyPr/>
        <a:lstStyle/>
        <a:p>
          <a:endParaRPr lang="ru-RU"/>
        </a:p>
      </dgm:t>
    </dgm:pt>
    <dgm:pt modelId="{93DC6DEE-090B-4C79-9BB7-837F49D48640}" type="sibTrans" cxnId="{6158DE30-0323-4AB7-9A68-CE33931DEB8E}">
      <dgm:prSet/>
      <dgm:spPr/>
      <dgm:t>
        <a:bodyPr/>
        <a:lstStyle/>
        <a:p>
          <a:endParaRPr lang="ru-RU"/>
        </a:p>
      </dgm:t>
    </dgm:pt>
    <dgm:pt modelId="{F77EFD13-A608-4E54-A9B2-342F3AB9880F}" type="pres">
      <dgm:prSet presAssocID="{2E8A9D72-78A9-4ECF-B2F1-F78F0B539F57}" presName="linear" presStyleCnt="0">
        <dgm:presLayoutVars>
          <dgm:dir/>
          <dgm:animLvl val="lvl"/>
          <dgm:resizeHandles val="exact"/>
        </dgm:presLayoutVars>
      </dgm:prSet>
      <dgm:spPr/>
      <dgm:t>
        <a:bodyPr/>
        <a:lstStyle/>
        <a:p>
          <a:endParaRPr lang="ru-RU"/>
        </a:p>
      </dgm:t>
    </dgm:pt>
    <dgm:pt modelId="{B74F9782-D166-4DDD-86C0-9B68A654D9BF}" type="pres">
      <dgm:prSet presAssocID="{7A29B71D-BF99-4A52-84F1-92E57623AD8A}" presName="parentLin"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9A7D9C9E-C9D2-4FA6-9510-18EA09872830}" type="pres">
      <dgm:prSet presAssocID="{7A29B71D-BF99-4A52-84F1-92E57623AD8A}" presName="parentLeftMargin" presStyleLbl="node1" presStyleIdx="0" presStyleCnt="3"/>
      <dgm:spPr/>
      <dgm:t>
        <a:bodyPr/>
        <a:lstStyle/>
        <a:p>
          <a:endParaRPr lang="ru-RU"/>
        </a:p>
      </dgm:t>
    </dgm:pt>
    <dgm:pt modelId="{CD8A741E-71BE-49F2-A5D4-E5B21FDF84FC}" type="pres">
      <dgm:prSet presAssocID="{7A29B71D-BF99-4A52-84F1-92E57623AD8A}" presName="parentText" presStyleLbl="node1" presStyleIdx="0" presStyleCnt="3" custScaleX="145006" custScaleY="678544" custLinFactY="-91931" custLinFactNeighborX="13171" custLinFactNeighborY="-100000">
        <dgm:presLayoutVars>
          <dgm:chMax val="0"/>
          <dgm:bulletEnabled val="1"/>
        </dgm:presLayoutVars>
      </dgm:prSet>
      <dgm:spPr/>
      <dgm:t>
        <a:bodyPr/>
        <a:lstStyle/>
        <a:p>
          <a:endParaRPr lang="ru-RU"/>
        </a:p>
      </dgm:t>
    </dgm:pt>
    <dgm:pt modelId="{17953280-B3F4-4D42-8A25-430836701D26}" type="pres">
      <dgm:prSet presAssocID="{7A29B71D-BF99-4A52-84F1-92E57623AD8A}" presName="negativeSpace"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31136BA2-C01A-44F8-886A-97AD2A433B50}" type="pres">
      <dgm:prSet presAssocID="{7A29B71D-BF99-4A52-84F1-92E57623AD8A}" presName="childText" presStyleLbl="conFgAcc1" presStyleIdx="0" presStyleCnt="3">
        <dgm:presLayoutVars>
          <dgm:bulletEnabled val="1"/>
        </dgm:presLayoutVars>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D4ECE240-4697-413C-BB69-777B8175A449}" type="pres">
      <dgm:prSet presAssocID="{05440DAC-E275-4052-AD5E-0F2A5028182E}" presName="spaceBetweenRectangles"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3B3F9354-7B21-4517-A6A6-6405236C0B7B}" type="pres">
      <dgm:prSet presAssocID="{239B649D-F57E-4B21-BE40-E883E2D82405}" presName="parentLin"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EFA578EE-6FCE-473C-B8F8-F612BA9D4F46}" type="pres">
      <dgm:prSet presAssocID="{239B649D-F57E-4B21-BE40-E883E2D82405}" presName="parentLeftMargin" presStyleLbl="node1" presStyleIdx="0" presStyleCnt="3"/>
      <dgm:spPr/>
      <dgm:t>
        <a:bodyPr/>
        <a:lstStyle/>
        <a:p>
          <a:endParaRPr lang="ru-RU"/>
        </a:p>
      </dgm:t>
    </dgm:pt>
    <dgm:pt modelId="{3E27A0D1-94DC-441C-BEED-9C5750DB676B}" type="pres">
      <dgm:prSet presAssocID="{239B649D-F57E-4B21-BE40-E883E2D82405}" presName="parentText" presStyleLbl="node1" presStyleIdx="1" presStyleCnt="3" custScaleX="143661" custScaleY="643648" custLinFactNeighborX="12118" custLinFactNeighborY="-5331">
        <dgm:presLayoutVars>
          <dgm:chMax val="0"/>
          <dgm:bulletEnabled val="1"/>
        </dgm:presLayoutVars>
      </dgm:prSet>
      <dgm:spPr/>
      <dgm:t>
        <a:bodyPr/>
        <a:lstStyle/>
        <a:p>
          <a:endParaRPr lang="ru-RU"/>
        </a:p>
      </dgm:t>
    </dgm:pt>
    <dgm:pt modelId="{AB277CDC-C089-442A-9407-BED92D8C309B}" type="pres">
      <dgm:prSet presAssocID="{239B649D-F57E-4B21-BE40-E883E2D82405}" presName="negativeSpace"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8C91E36E-FFDE-4D03-9962-7FEEBB96A730}" type="pres">
      <dgm:prSet presAssocID="{239B649D-F57E-4B21-BE40-E883E2D82405}" presName="childText" presStyleLbl="conFgAcc1" presStyleIdx="1" presStyleCnt="3">
        <dgm:presLayoutVars>
          <dgm:bulletEnabled val="1"/>
        </dgm:presLayoutVars>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8C122243-B933-41E4-8A8E-9AC493B04C6B}" type="pres">
      <dgm:prSet presAssocID="{A3382CE7-2071-400D-B400-4D0A173EDB5F}" presName="spaceBetweenRectangles"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5C5C1919-22A3-4FEC-B727-7D8303D678EE}" type="pres">
      <dgm:prSet presAssocID="{B01D10D1-240B-44B5-939D-C63E0086D233}" presName="parentLin"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54ED408E-FC44-4B03-9038-88B1E22CF81F}" type="pres">
      <dgm:prSet presAssocID="{B01D10D1-240B-44B5-939D-C63E0086D233}" presName="parentLeftMargin" presStyleLbl="node1" presStyleIdx="1" presStyleCnt="3"/>
      <dgm:spPr/>
      <dgm:t>
        <a:bodyPr/>
        <a:lstStyle/>
        <a:p>
          <a:endParaRPr lang="ru-RU"/>
        </a:p>
      </dgm:t>
    </dgm:pt>
    <dgm:pt modelId="{4477FAF6-720C-46CE-94EB-2E6A0BDDD3EE}" type="pres">
      <dgm:prSet presAssocID="{B01D10D1-240B-44B5-939D-C63E0086D233}" presName="parentText" presStyleLbl="node1" presStyleIdx="2" presStyleCnt="3" custScaleX="142120" custScaleY="572440">
        <dgm:presLayoutVars>
          <dgm:chMax val="0"/>
          <dgm:bulletEnabled val="1"/>
        </dgm:presLayoutVars>
      </dgm:prSet>
      <dgm:spPr/>
      <dgm:t>
        <a:bodyPr/>
        <a:lstStyle/>
        <a:p>
          <a:endParaRPr lang="ru-RU"/>
        </a:p>
      </dgm:t>
    </dgm:pt>
    <dgm:pt modelId="{311318B2-5585-4D8A-A8DE-D4623A77092E}" type="pres">
      <dgm:prSet presAssocID="{B01D10D1-240B-44B5-939D-C63E0086D233}" presName="negativeSpace" presStyleCnt="0"/>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 modelId="{2DE9D8D5-A0A3-49B9-8B98-FF13BB1A7515}" type="pres">
      <dgm:prSet presAssocID="{B01D10D1-240B-44B5-939D-C63E0086D233}" presName="childText" presStyleLbl="conFgAcc1" presStyleIdx="2" presStyleCnt="3">
        <dgm:presLayoutVars>
          <dgm:bulletEnabled val="1"/>
        </dgm:presLayoutVars>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ru-RU"/>
        </a:p>
      </dgm:t>
    </dgm:pt>
  </dgm:ptLst>
  <dgm:cxnLst>
    <dgm:cxn modelId="{426FBDAE-4BD1-4A59-9C75-DADB89350B6B}" type="presOf" srcId="{239B649D-F57E-4B21-BE40-E883E2D82405}" destId="{EFA578EE-6FCE-473C-B8F8-F612BA9D4F46}" srcOrd="0" destOrd="0" presId="urn:microsoft.com/office/officeart/2005/8/layout/list1"/>
    <dgm:cxn modelId="{BBDB5492-0415-486B-A883-9AD7E13B4E64}" type="presOf" srcId="{B01D10D1-240B-44B5-939D-C63E0086D233}" destId="{54ED408E-FC44-4B03-9038-88B1E22CF81F}" srcOrd="0" destOrd="0" presId="urn:microsoft.com/office/officeart/2005/8/layout/list1"/>
    <dgm:cxn modelId="{9806203E-97FA-4CA9-AE26-4B1C93710F6B}" srcId="{2E8A9D72-78A9-4ECF-B2F1-F78F0B539F57}" destId="{7A29B71D-BF99-4A52-84F1-92E57623AD8A}" srcOrd="0" destOrd="0" parTransId="{8FFFD34B-9CA0-454D-8426-B2F54B4863A7}" sibTransId="{05440DAC-E275-4052-AD5E-0F2A5028182E}"/>
    <dgm:cxn modelId="{B30C3217-939D-4C5A-8E62-F364C4D70C4A}" type="presOf" srcId="{7A29B71D-BF99-4A52-84F1-92E57623AD8A}" destId="{CD8A741E-71BE-49F2-A5D4-E5B21FDF84FC}" srcOrd="1" destOrd="0" presId="urn:microsoft.com/office/officeart/2005/8/layout/list1"/>
    <dgm:cxn modelId="{6158DE30-0323-4AB7-9A68-CE33931DEB8E}" srcId="{2E8A9D72-78A9-4ECF-B2F1-F78F0B539F57}" destId="{B01D10D1-240B-44B5-939D-C63E0086D233}" srcOrd="2" destOrd="0" parTransId="{CED631BC-6B85-4FC3-B6C2-DBFB204E1071}" sibTransId="{93DC6DEE-090B-4C79-9BB7-837F49D48640}"/>
    <dgm:cxn modelId="{84750A6B-A28E-4395-BB8C-94ACA1D491C3}" type="presOf" srcId="{B01D10D1-240B-44B5-939D-C63E0086D233}" destId="{4477FAF6-720C-46CE-94EB-2E6A0BDDD3EE}" srcOrd="1" destOrd="0" presId="urn:microsoft.com/office/officeart/2005/8/layout/list1"/>
    <dgm:cxn modelId="{28CCCF3D-AD23-4C59-817E-A53574DC639D}" srcId="{2E8A9D72-78A9-4ECF-B2F1-F78F0B539F57}" destId="{239B649D-F57E-4B21-BE40-E883E2D82405}" srcOrd="1" destOrd="0" parTransId="{D59510FC-00D5-4DE7-96E1-C643E4B5A512}" sibTransId="{A3382CE7-2071-400D-B400-4D0A173EDB5F}"/>
    <dgm:cxn modelId="{845561FD-2247-457F-B82F-0EC70A0F81BC}" type="presOf" srcId="{7A29B71D-BF99-4A52-84F1-92E57623AD8A}" destId="{9A7D9C9E-C9D2-4FA6-9510-18EA09872830}" srcOrd="0" destOrd="0" presId="urn:microsoft.com/office/officeart/2005/8/layout/list1"/>
    <dgm:cxn modelId="{54D069DA-43FE-4C76-B69D-3D92A944A14C}" type="presOf" srcId="{2E8A9D72-78A9-4ECF-B2F1-F78F0B539F57}" destId="{F77EFD13-A608-4E54-A9B2-342F3AB9880F}" srcOrd="0" destOrd="0" presId="urn:microsoft.com/office/officeart/2005/8/layout/list1"/>
    <dgm:cxn modelId="{A76D6BF2-1DCC-482B-BB39-53C388A6BCA4}" type="presOf" srcId="{239B649D-F57E-4B21-BE40-E883E2D82405}" destId="{3E27A0D1-94DC-441C-BEED-9C5750DB676B}" srcOrd="1" destOrd="0" presId="urn:microsoft.com/office/officeart/2005/8/layout/list1"/>
    <dgm:cxn modelId="{5BB48100-BEC6-4958-8B55-2A8EC5891FE1}" type="presParOf" srcId="{F77EFD13-A608-4E54-A9B2-342F3AB9880F}" destId="{B74F9782-D166-4DDD-86C0-9B68A654D9BF}" srcOrd="0" destOrd="0" presId="urn:microsoft.com/office/officeart/2005/8/layout/list1"/>
    <dgm:cxn modelId="{E2DD09E5-FA23-4547-8147-9B14DFECD9FC}" type="presParOf" srcId="{B74F9782-D166-4DDD-86C0-9B68A654D9BF}" destId="{9A7D9C9E-C9D2-4FA6-9510-18EA09872830}" srcOrd="0" destOrd="0" presId="urn:microsoft.com/office/officeart/2005/8/layout/list1"/>
    <dgm:cxn modelId="{7F8ACF46-5CDB-4C45-B8A4-4743F16D4D5F}" type="presParOf" srcId="{B74F9782-D166-4DDD-86C0-9B68A654D9BF}" destId="{CD8A741E-71BE-49F2-A5D4-E5B21FDF84FC}" srcOrd="1" destOrd="0" presId="urn:microsoft.com/office/officeart/2005/8/layout/list1"/>
    <dgm:cxn modelId="{683825EF-A09C-4A64-882A-5A05E91C36E8}" type="presParOf" srcId="{F77EFD13-A608-4E54-A9B2-342F3AB9880F}" destId="{17953280-B3F4-4D42-8A25-430836701D26}" srcOrd="1" destOrd="0" presId="urn:microsoft.com/office/officeart/2005/8/layout/list1"/>
    <dgm:cxn modelId="{80C2D8A7-3DF3-4E6C-8F4A-47864F829ECC}" type="presParOf" srcId="{F77EFD13-A608-4E54-A9B2-342F3AB9880F}" destId="{31136BA2-C01A-44F8-886A-97AD2A433B50}" srcOrd="2" destOrd="0" presId="urn:microsoft.com/office/officeart/2005/8/layout/list1"/>
    <dgm:cxn modelId="{DFA7E925-27D6-47CE-8AA5-3A8375E56022}" type="presParOf" srcId="{F77EFD13-A608-4E54-A9B2-342F3AB9880F}" destId="{D4ECE240-4697-413C-BB69-777B8175A449}" srcOrd="3" destOrd="0" presId="urn:microsoft.com/office/officeart/2005/8/layout/list1"/>
    <dgm:cxn modelId="{37CDF348-8C29-4049-8E09-27CF0040F648}" type="presParOf" srcId="{F77EFD13-A608-4E54-A9B2-342F3AB9880F}" destId="{3B3F9354-7B21-4517-A6A6-6405236C0B7B}" srcOrd="4" destOrd="0" presId="urn:microsoft.com/office/officeart/2005/8/layout/list1"/>
    <dgm:cxn modelId="{AC01076D-3853-45A4-BF5C-6A32EE67C319}" type="presParOf" srcId="{3B3F9354-7B21-4517-A6A6-6405236C0B7B}" destId="{EFA578EE-6FCE-473C-B8F8-F612BA9D4F46}" srcOrd="0" destOrd="0" presId="urn:microsoft.com/office/officeart/2005/8/layout/list1"/>
    <dgm:cxn modelId="{D91BC022-3D8E-476D-8C7E-81071FA7B3F6}" type="presParOf" srcId="{3B3F9354-7B21-4517-A6A6-6405236C0B7B}" destId="{3E27A0D1-94DC-441C-BEED-9C5750DB676B}" srcOrd="1" destOrd="0" presId="urn:microsoft.com/office/officeart/2005/8/layout/list1"/>
    <dgm:cxn modelId="{E5194E88-ABE8-442A-AC07-4E213AA4E5B3}" type="presParOf" srcId="{F77EFD13-A608-4E54-A9B2-342F3AB9880F}" destId="{AB277CDC-C089-442A-9407-BED92D8C309B}" srcOrd="5" destOrd="0" presId="urn:microsoft.com/office/officeart/2005/8/layout/list1"/>
    <dgm:cxn modelId="{6D48720C-B915-4136-B11D-603EE57F4A21}" type="presParOf" srcId="{F77EFD13-A608-4E54-A9B2-342F3AB9880F}" destId="{8C91E36E-FFDE-4D03-9962-7FEEBB96A730}" srcOrd="6" destOrd="0" presId="urn:microsoft.com/office/officeart/2005/8/layout/list1"/>
    <dgm:cxn modelId="{22F87412-79D3-4E54-AAFC-48E4C70DB51C}" type="presParOf" srcId="{F77EFD13-A608-4E54-A9B2-342F3AB9880F}" destId="{8C122243-B933-41E4-8A8E-9AC493B04C6B}" srcOrd="7" destOrd="0" presId="urn:microsoft.com/office/officeart/2005/8/layout/list1"/>
    <dgm:cxn modelId="{F8221F60-0D51-458C-8A10-69FB13EB378B}" type="presParOf" srcId="{F77EFD13-A608-4E54-A9B2-342F3AB9880F}" destId="{5C5C1919-22A3-4FEC-B727-7D8303D678EE}" srcOrd="8" destOrd="0" presId="urn:microsoft.com/office/officeart/2005/8/layout/list1"/>
    <dgm:cxn modelId="{4B6958F0-2679-4D49-BDB0-B493B8F01982}" type="presParOf" srcId="{5C5C1919-22A3-4FEC-B727-7D8303D678EE}" destId="{54ED408E-FC44-4B03-9038-88B1E22CF81F}" srcOrd="0" destOrd="0" presId="urn:microsoft.com/office/officeart/2005/8/layout/list1"/>
    <dgm:cxn modelId="{5BB27F36-2AD1-4869-8BBA-A2ED0F44E0DA}" type="presParOf" srcId="{5C5C1919-22A3-4FEC-B727-7D8303D678EE}" destId="{4477FAF6-720C-46CE-94EB-2E6A0BDDD3EE}" srcOrd="1" destOrd="0" presId="urn:microsoft.com/office/officeart/2005/8/layout/list1"/>
    <dgm:cxn modelId="{F27A9711-1783-40DB-ACD4-B3015BA4C9D9}" type="presParOf" srcId="{F77EFD13-A608-4E54-A9B2-342F3AB9880F}" destId="{311318B2-5585-4D8A-A8DE-D4623A77092E}" srcOrd="9" destOrd="0" presId="urn:microsoft.com/office/officeart/2005/8/layout/list1"/>
    <dgm:cxn modelId="{86FCD824-7074-430D-991B-6FE48A798E31}" type="presParOf" srcId="{F77EFD13-A608-4E54-A9B2-342F3AB9880F}" destId="{2DE9D8D5-A0A3-49B9-8B98-FF13BB1A7515}" srcOrd="10" destOrd="0" presId="urn:microsoft.com/office/officeart/2005/8/layout/list1"/>
  </dgm:cxnLst>
  <dgm:bg/>
  <dgm:whole>
    <a:ln>
      <a:solidFill>
        <a:schemeClr val="accent2">
          <a:lumMod val="40000"/>
          <a:lumOff val="60000"/>
        </a:schemeClr>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D1E368-89E8-49F0-804F-C58524BA2F08}">
      <dsp:nvSpPr>
        <dsp:cNvPr id="0" name=""/>
        <dsp:cNvSpPr/>
      </dsp:nvSpPr>
      <dsp:spPr>
        <a:xfrm>
          <a:off x="26002" y="403569"/>
          <a:ext cx="4264786" cy="1206329"/>
        </a:xfrm>
        <a:prstGeom prst="ellipse">
          <a:avLst/>
        </a:prstGeom>
        <a:solidFill>
          <a:schemeClr val="accent1">
            <a:lumMod val="50000"/>
          </a:schemeClr>
        </a:solidFill>
        <a:ln>
          <a:noFill/>
        </a:ln>
        <a:effectLst>
          <a:outerShdw blurRad="190500" dist="228600" dir="2700000" algn="ctr" rotWithShape="0">
            <a:srgbClr val="000000">
              <a:alpha val="30000"/>
            </a:srgbClr>
          </a:outerShdw>
          <a:softEdge rad="12700"/>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PROVERBS in English and Uzbek, which  on family and marital relations, used in both languages, were collected and analyzed</a:t>
          </a:r>
          <a:endParaRPr lang="ru-RU" sz="1500" kern="1200" dirty="0"/>
        </a:p>
      </dsp:txBody>
      <dsp:txXfrm>
        <a:off x="650565" y="580232"/>
        <a:ext cx="3015660" cy="853003"/>
      </dsp:txXfrm>
    </dsp:sp>
    <dsp:sp modelId="{BECFD708-A3F5-4AF2-AFB0-8C226F0DC53C}">
      <dsp:nvSpPr>
        <dsp:cNvPr id="0" name=""/>
        <dsp:cNvSpPr/>
      </dsp:nvSpPr>
      <dsp:spPr>
        <a:xfrm>
          <a:off x="1808560" y="1707852"/>
          <a:ext cx="699671" cy="699671"/>
        </a:xfrm>
        <a:prstGeom prst="mathPlus">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a:off x="1901301" y="1975406"/>
        <a:ext cx="514189" cy="164563"/>
      </dsp:txXfrm>
    </dsp:sp>
    <dsp:sp modelId="{0697E585-232A-432A-BEF4-35292F307C49}">
      <dsp:nvSpPr>
        <dsp:cNvPr id="0" name=""/>
        <dsp:cNvSpPr/>
      </dsp:nvSpPr>
      <dsp:spPr>
        <a:xfrm>
          <a:off x="935" y="2505478"/>
          <a:ext cx="4314921" cy="1206329"/>
        </a:xfrm>
        <a:prstGeom prst="ellipse">
          <a:avLst/>
        </a:prstGeom>
        <a:solidFill>
          <a:schemeClr val="accent1">
            <a:lumMod val="50000"/>
          </a:schemeClr>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Comparative and cognitive study of the </a:t>
          </a:r>
          <a:r>
            <a:rPr lang="en-US" sz="1500" kern="1200" dirty="0" err="1" smtClean="0"/>
            <a:t>linguocultural</a:t>
          </a:r>
          <a:r>
            <a:rPr lang="en-US" sz="1500" kern="1200" dirty="0" smtClean="0"/>
            <a:t> and semantic features of English and Uzbek proverbs.</a:t>
          </a:r>
          <a:endParaRPr lang="ru-RU" sz="1500" kern="1200" dirty="0"/>
        </a:p>
      </dsp:txBody>
      <dsp:txXfrm>
        <a:off x="632841" y="2682141"/>
        <a:ext cx="3051109" cy="853003"/>
      </dsp:txXfrm>
    </dsp:sp>
    <dsp:sp modelId="{397A1921-296A-4496-BA63-5D7E96A57250}">
      <dsp:nvSpPr>
        <dsp:cNvPr id="0" name=""/>
        <dsp:cNvSpPr/>
      </dsp:nvSpPr>
      <dsp:spPr>
        <a:xfrm>
          <a:off x="4027390" y="1753598"/>
          <a:ext cx="383612" cy="448754"/>
        </a:xfrm>
        <a:prstGeom prst="rightArrow">
          <a:avLst>
            <a:gd name="adj1" fmla="val 60000"/>
            <a:gd name="adj2" fmla="val 50000"/>
          </a:avLst>
        </a:prstGeom>
        <a:gradFill rotWithShape="0">
          <a:gsLst>
            <a:gs pos="0">
              <a:schemeClr val="accent1">
                <a:tint val="60000"/>
                <a:hueOff val="0"/>
                <a:satOff val="0"/>
                <a:lumOff val="0"/>
                <a:alphaOff val="0"/>
                <a:tint val="96000"/>
                <a:lumMod val="100000"/>
              </a:schemeClr>
            </a:gs>
            <a:gs pos="78000">
              <a:schemeClr val="accent1">
                <a:tint val="60000"/>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ru-RU" sz="1200" kern="1200"/>
        </a:p>
      </dsp:txBody>
      <dsp:txXfrm>
        <a:off x="4027390" y="1843349"/>
        <a:ext cx="268528" cy="269252"/>
      </dsp:txXfrm>
    </dsp:sp>
    <dsp:sp modelId="{5DE2A178-A1A5-4C0B-BF67-3BC74D0A97DB}">
      <dsp:nvSpPr>
        <dsp:cNvPr id="0" name=""/>
        <dsp:cNvSpPr/>
      </dsp:nvSpPr>
      <dsp:spPr>
        <a:xfrm>
          <a:off x="5039654" y="940651"/>
          <a:ext cx="3033147" cy="2234074"/>
        </a:xfrm>
        <a:prstGeom prst="ellipse">
          <a:avLst/>
        </a:prstGeom>
        <a:solidFill>
          <a:schemeClr val="accent1">
            <a:lumMod val="50000"/>
          </a:schemeClr>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3">
          <a:scrgbClr r="0" g="0" b="0"/>
        </a:fillRef>
        <a:effectRef idx="2">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r>
            <a:rPr lang="en-US" sz="3700" kern="1200" dirty="0" smtClean="0"/>
            <a:t>Object and subject</a:t>
          </a:r>
          <a:endParaRPr lang="ru-RU" sz="3700" kern="1200" dirty="0"/>
        </a:p>
      </dsp:txBody>
      <dsp:txXfrm>
        <a:off x="5483848" y="1267824"/>
        <a:ext cx="2144759" cy="15797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136BA2-C01A-44F8-886A-97AD2A433B50}">
      <dsp:nvSpPr>
        <dsp:cNvPr id="0" name=""/>
        <dsp:cNvSpPr/>
      </dsp:nvSpPr>
      <dsp:spPr>
        <a:xfrm>
          <a:off x="0" y="1222947"/>
          <a:ext cx="7637317" cy="126000"/>
        </a:xfrm>
        <a:prstGeom prst="rect">
          <a:avLst/>
        </a:prstGeom>
        <a:solidFill>
          <a:schemeClr val="lt1">
            <a:alpha val="90000"/>
            <a:hueOff val="0"/>
            <a:satOff val="0"/>
            <a:lumOff val="0"/>
            <a:alphaOff val="0"/>
          </a:scheme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sp>
    <dsp:sp modelId="{CD8A741E-71BE-49F2-A5D4-E5B21FDF84FC}">
      <dsp:nvSpPr>
        <dsp:cNvPr id="0" name=""/>
        <dsp:cNvSpPr/>
      </dsp:nvSpPr>
      <dsp:spPr>
        <a:xfrm>
          <a:off x="362061" y="11925"/>
          <a:ext cx="7275255" cy="1001530"/>
        </a:xfrm>
        <a:prstGeom prst="roundRect">
          <a:avLst/>
        </a:prstGeom>
        <a:solidFill>
          <a:schemeClr val="accent1">
            <a:hueOff val="0"/>
            <a:satOff val="0"/>
            <a:lumOff val="0"/>
            <a:alphaOff val="0"/>
          </a:scheme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202071" tIns="0" rIns="202071" bIns="0" numCol="1" spcCol="1270" anchor="ctr" anchorCtr="0">
          <a:noAutofit/>
        </a:bodyPr>
        <a:lstStyle/>
        <a:p>
          <a:pPr lvl="0" algn="l" defTabSz="711200">
            <a:lnSpc>
              <a:spcPct val="90000"/>
            </a:lnSpc>
            <a:spcBef>
              <a:spcPct val="0"/>
            </a:spcBef>
            <a:spcAft>
              <a:spcPct val="35000"/>
            </a:spcAft>
          </a:pPr>
          <a:r>
            <a:rPr lang="en-US" sz="1600" kern="1200" dirty="0" smtClean="0"/>
            <a:t>For the first time in the work, an in-depth comparative analysis of the </a:t>
          </a:r>
          <a:r>
            <a:rPr lang="en-US" sz="1600" kern="1200" dirty="0" err="1" smtClean="0"/>
            <a:t>lingocultural</a:t>
          </a:r>
          <a:r>
            <a:rPr lang="en-US" sz="1600" kern="1200" dirty="0" smtClean="0"/>
            <a:t> and cognitive aspects of the articles on the concept of family in English and Uzbek;</a:t>
          </a:r>
          <a:endParaRPr lang="ru-RU" sz="1600" kern="1200" dirty="0"/>
        </a:p>
      </dsp:txBody>
      <dsp:txXfrm>
        <a:off x="410952" y="60816"/>
        <a:ext cx="7177473" cy="903748"/>
      </dsp:txXfrm>
    </dsp:sp>
    <dsp:sp modelId="{8C91E36E-FFDE-4D03-9962-7FEEBB96A730}">
      <dsp:nvSpPr>
        <dsp:cNvPr id="0" name=""/>
        <dsp:cNvSpPr/>
      </dsp:nvSpPr>
      <dsp:spPr>
        <a:xfrm>
          <a:off x="0" y="2252171"/>
          <a:ext cx="7637317" cy="126000"/>
        </a:xfrm>
        <a:prstGeom prst="rect">
          <a:avLst/>
        </a:prstGeom>
        <a:solidFill>
          <a:schemeClr val="lt1">
            <a:alpha val="90000"/>
            <a:hueOff val="0"/>
            <a:satOff val="0"/>
            <a:lumOff val="0"/>
            <a:alphaOff val="0"/>
          </a:scheme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sp>
    <dsp:sp modelId="{3E27A0D1-94DC-441C-BEED-9C5750DB676B}">
      <dsp:nvSpPr>
        <dsp:cNvPr id="0" name=""/>
        <dsp:cNvSpPr/>
      </dsp:nvSpPr>
      <dsp:spPr>
        <a:xfrm>
          <a:off x="362040" y="1368078"/>
          <a:ext cx="7275276" cy="950024"/>
        </a:xfrm>
        <a:prstGeom prst="roundRect">
          <a:avLst/>
        </a:prstGeom>
        <a:solidFill>
          <a:schemeClr val="accent1">
            <a:hueOff val="0"/>
            <a:satOff val="0"/>
            <a:lumOff val="0"/>
            <a:alphaOff val="0"/>
          </a:scheme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202071" tIns="0" rIns="202071" bIns="0" numCol="1" spcCol="1270" anchor="ctr" anchorCtr="0">
          <a:noAutofit/>
        </a:bodyPr>
        <a:lstStyle/>
        <a:p>
          <a:pPr lvl="0" algn="l" defTabSz="711200">
            <a:lnSpc>
              <a:spcPct val="90000"/>
            </a:lnSpc>
            <a:spcBef>
              <a:spcPct val="0"/>
            </a:spcBef>
            <a:spcAft>
              <a:spcPct val="35000"/>
            </a:spcAft>
          </a:pPr>
          <a:r>
            <a:rPr lang="en-US" sz="1600" kern="1200" dirty="0" smtClean="0"/>
            <a:t>A similar analysis of the similarities and differences between a number of articles in the Uzbek and English languages ​​on family, marriage and marital relations</a:t>
          </a:r>
          <a:endParaRPr lang="ru-RU" sz="1600" kern="1200" dirty="0"/>
        </a:p>
      </dsp:txBody>
      <dsp:txXfrm>
        <a:off x="408416" y="1414454"/>
        <a:ext cx="7182524" cy="857272"/>
      </dsp:txXfrm>
    </dsp:sp>
    <dsp:sp modelId="{2DE9D8D5-A0A3-49B9-8B98-FF13BB1A7515}">
      <dsp:nvSpPr>
        <dsp:cNvPr id="0" name=""/>
        <dsp:cNvSpPr/>
      </dsp:nvSpPr>
      <dsp:spPr>
        <a:xfrm>
          <a:off x="0" y="3176292"/>
          <a:ext cx="7637317" cy="126000"/>
        </a:xfrm>
        <a:prstGeom prst="rect">
          <a:avLst/>
        </a:prstGeom>
        <a:solidFill>
          <a:schemeClr val="lt1">
            <a:alpha val="90000"/>
            <a:hueOff val="0"/>
            <a:satOff val="0"/>
            <a:lumOff val="0"/>
            <a:alphaOff val="0"/>
          </a:scheme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dsp:style>
    </dsp:sp>
    <dsp:sp modelId="{4477FAF6-720C-46CE-94EB-2E6A0BDDD3EE}">
      <dsp:nvSpPr>
        <dsp:cNvPr id="0" name=""/>
        <dsp:cNvSpPr/>
      </dsp:nvSpPr>
      <dsp:spPr>
        <a:xfrm>
          <a:off x="365457" y="2405171"/>
          <a:ext cx="7271435" cy="844921"/>
        </a:xfrm>
        <a:prstGeom prst="roundRect">
          <a:avLst/>
        </a:prstGeom>
        <a:solidFill>
          <a:schemeClr val="accent1">
            <a:hueOff val="0"/>
            <a:satOff val="0"/>
            <a:lumOff val="0"/>
            <a:alphaOff val="0"/>
          </a:schemeClr>
        </a:solidFill>
        <a:ln w="19050" cap="rnd"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202071" tIns="0" rIns="202071" bIns="0" numCol="1" spcCol="1270" anchor="ctr" anchorCtr="0">
          <a:noAutofit/>
        </a:bodyPr>
        <a:lstStyle/>
        <a:p>
          <a:pPr lvl="0" algn="l" defTabSz="711200">
            <a:lnSpc>
              <a:spcPct val="90000"/>
            </a:lnSpc>
            <a:spcBef>
              <a:spcPct val="0"/>
            </a:spcBef>
            <a:spcAft>
              <a:spcPct val="35000"/>
            </a:spcAft>
          </a:pPr>
          <a:r>
            <a:rPr lang="en-US" sz="1600" kern="1200" dirty="0" smtClean="0"/>
            <a:t>The study shows the basis of the formation of individual articles in both languages ​​by identifying their socio-cultural, cognitive-psychological and physiological characteristics</a:t>
          </a:r>
          <a:r>
            <a:rPr lang="en-US" sz="600" kern="1200" dirty="0" smtClean="0"/>
            <a:t>.</a:t>
          </a:r>
          <a:endParaRPr lang="ru-RU" sz="600" kern="1200" dirty="0"/>
        </a:p>
      </dsp:txBody>
      <dsp:txXfrm>
        <a:off x="406703" y="2446417"/>
        <a:ext cx="7188943" cy="762429"/>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70045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35ed75ccf_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35ed75ccf_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5ed75ccf_0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35ed75ccf_0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1803400"/>
            <a:ext cx="5825202" cy="1234727"/>
          </a:xfrm>
        </p:spPr>
        <p:txBody>
          <a:bodyPr anchor="b">
            <a:noAutofit/>
          </a:bodyPr>
          <a:lstStyle>
            <a:lvl1pPr algn="r">
              <a:defRPr sz="405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300" y="3038125"/>
            <a:ext cx="5825202" cy="822674"/>
          </a:xfrm>
        </p:spPr>
        <p:txBody>
          <a:bodyPr anchor="t"/>
          <a:lstStyle>
            <a:lvl1pPr marL="0" indent="0" algn="r">
              <a:buNone/>
              <a:defRPr>
                <a:solidFill>
                  <a:schemeClr val="tx1">
                    <a:lumMod val="50000"/>
                    <a:lumOff val="5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608328"/>
      </p:ext>
    </p:extLst>
  </p:cSld>
  <p:clrMapOvr>
    <a:masterClrMapping/>
  </p:clrMapOvr>
  <p:timing>
    <p:tnLst>
      <p:par>
        <p:cTn id="1" dur="indefinite" restart="never" nodeType="tmRoot"/>
      </p:par>
    </p:tnLst>
  </p:timing>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2552700"/>
          </a:xfrm>
        </p:spPr>
        <p:txBody>
          <a:bodyPr anchor="ctr">
            <a:normAutofit/>
          </a:bodyPr>
          <a:lstStyle>
            <a:lvl1pPr algn="l">
              <a:defRPr sz="33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939321769"/>
      </p:ext>
    </p:extLst>
  </p:cSld>
  <p:clrMapOvr>
    <a:masterClrMapping/>
  </p:clrMapOvr>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024604" y="2724150"/>
            <a:ext cx="5418393"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08001" y="3352800"/>
            <a:ext cx="6447501" cy="117822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
        <p:nvSpPr>
          <p:cNvPr id="20" name="TextBox 19"/>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050" dirty="0">
              <a:solidFill>
                <a:schemeClr val="accent1">
                  <a:lumMod val="60000"/>
                  <a:lumOff val="40000"/>
                </a:schemeClr>
              </a:solidFill>
              <a:latin typeface="Arial"/>
            </a:endParaRPr>
          </a:p>
        </p:txBody>
      </p:sp>
    </p:spTree>
    <p:extLst>
      <p:ext uri="{BB962C8B-B14F-4D97-AF65-F5344CB8AC3E}">
        <p14:creationId xmlns:p14="http://schemas.microsoft.com/office/powerpoint/2010/main" val="2235149443"/>
      </p:ext>
    </p:extLst>
  </p:cSld>
  <p:clrMapOvr>
    <a:masterClrMapping/>
  </p:clrMapOvr>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08001" y="1448991"/>
            <a:ext cx="6447501" cy="1946595"/>
          </a:xfrm>
        </p:spPr>
        <p:txBody>
          <a:bodyPr anchor="b">
            <a:normAutofit/>
          </a:bodyPr>
          <a:lstStyle>
            <a:lvl1pPr algn="l">
              <a:defRPr sz="33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480380931"/>
      </p:ext>
    </p:extLst>
  </p:cSld>
  <p:clrMapOvr>
    <a:masterClrMapping/>
  </p:clrMapOvr>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98500" y="457200"/>
            <a:ext cx="6070601" cy="2266950"/>
          </a:xfrm>
        </p:spPr>
        <p:txBody>
          <a:bodyPr anchor="ctr">
            <a:normAutofit/>
          </a:bodyPr>
          <a:lstStyle>
            <a:lvl1pPr algn="l">
              <a:defRPr sz="33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
        <p:nvSpPr>
          <p:cNvPr id="24" name="TextBox 23"/>
          <p:cNvSpPr txBox="1"/>
          <p:nvPr/>
        </p:nvSpPr>
        <p:spPr>
          <a:xfrm>
            <a:off x="406403" y="59278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164917"/>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49178574"/>
      </p:ext>
    </p:extLst>
  </p:cSld>
  <p:clrMapOvr>
    <a:masterClrMapping/>
  </p:clrMapOvr>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14350" y="457200"/>
            <a:ext cx="6441152" cy="2266950"/>
          </a:xfrm>
        </p:spPr>
        <p:txBody>
          <a:bodyPr anchor="ctr">
            <a:normAutofit/>
          </a:bodyPr>
          <a:lstStyle>
            <a:lvl1pPr algn="l">
              <a:defRPr sz="33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507999" y="3009900"/>
            <a:ext cx="6447502" cy="385686"/>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08001" y="3395586"/>
            <a:ext cx="6447501" cy="1135436"/>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89062127"/>
      </p:ext>
    </p:extLst>
  </p:cSld>
  <p:clrMapOvr>
    <a:masterClrMapping/>
  </p:clrMapOvr>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138770645"/>
      </p:ext>
    </p:extLst>
  </p:cSld>
  <p:clrMapOvr>
    <a:masterClrMapping/>
  </p:clrMapOvr>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457200"/>
            <a:ext cx="978557" cy="3938588"/>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08001" y="457200"/>
            <a:ext cx="5295113" cy="39385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272437994"/>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3" name="Google Shape;13;p2"/>
          <p:cNvSpPr txBox="1">
            <a:spLocks noGrp="1"/>
          </p:cNvSpPr>
          <p:nvPr>
            <p:ph type="ctrTitle"/>
          </p:nvPr>
        </p:nvSpPr>
        <p:spPr>
          <a:xfrm>
            <a:off x="994975" y="1003175"/>
            <a:ext cx="4781700" cy="1710000"/>
          </a:xfrm>
          <a:prstGeom prst="rect">
            <a:avLst/>
          </a:prstGeom>
        </p:spPr>
        <p:txBody>
          <a:bodyPr spcFirstLastPara="1" wrap="square" lIns="0" tIns="0" rIns="0" bIns="0" anchor="t" anchorCtr="0">
            <a:noAutofit/>
          </a:bodyPr>
          <a:lstStyle>
            <a:lvl1pPr lvl="0" rtl="0">
              <a:lnSpc>
                <a:spcPct val="80000"/>
              </a:lnSpc>
              <a:spcBef>
                <a:spcPts val="0"/>
              </a:spcBef>
              <a:spcAft>
                <a:spcPts val="0"/>
              </a:spcAft>
              <a:buSzPts val="6000"/>
              <a:buNone/>
              <a:defRPr sz="6000"/>
            </a:lvl1pPr>
            <a:lvl2pPr lvl="1" rtl="0">
              <a:lnSpc>
                <a:spcPct val="80000"/>
              </a:lnSpc>
              <a:spcBef>
                <a:spcPts val="0"/>
              </a:spcBef>
              <a:spcAft>
                <a:spcPts val="0"/>
              </a:spcAft>
              <a:buSzPts val="6000"/>
              <a:buNone/>
              <a:defRPr sz="6000"/>
            </a:lvl2pPr>
            <a:lvl3pPr lvl="2" rtl="0">
              <a:lnSpc>
                <a:spcPct val="80000"/>
              </a:lnSpc>
              <a:spcBef>
                <a:spcPts val="0"/>
              </a:spcBef>
              <a:spcAft>
                <a:spcPts val="0"/>
              </a:spcAft>
              <a:buSzPts val="6000"/>
              <a:buNone/>
              <a:defRPr sz="6000"/>
            </a:lvl3pPr>
            <a:lvl4pPr lvl="3" rtl="0">
              <a:lnSpc>
                <a:spcPct val="80000"/>
              </a:lnSpc>
              <a:spcBef>
                <a:spcPts val="0"/>
              </a:spcBef>
              <a:spcAft>
                <a:spcPts val="0"/>
              </a:spcAft>
              <a:buSzPts val="6000"/>
              <a:buNone/>
              <a:defRPr sz="6000"/>
            </a:lvl4pPr>
            <a:lvl5pPr lvl="4" rtl="0">
              <a:lnSpc>
                <a:spcPct val="80000"/>
              </a:lnSpc>
              <a:spcBef>
                <a:spcPts val="0"/>
              </a:spcBef>
              <a:spcAft>
                <a:spcPts val="0"/>
              </a:spcAft>
              <a:buSzPts val="6000"/>
              <a:buNone/>
              <a:defRPr sz="6000"/>
            </a:lvl5pPr>
            <a:lvl6pPr lvl="5" rtl="0">
              <a:lnSpc>
                <a:spcPct val="80000"/>
              </a:lnSpc>
              <a:spcBef>
                <a:spcPts val="0"/>
              </a:spcBef>
              <a:spcAft>
                <a:spcPts val="0"/>
              </a:spcAft>
              <a:buSzPts val="6000"/>
              <a:buNone/>
              <a:defRPr sz="6000"/>
            </a:lvl6pPr>
            <a:lvl7pPr lvl="6" rtl="0">
              <a:lnSpc>
                <a:spcPct val="80000"/>
              </a:lnSpc>
              <a:spcBef>
                <a:spcPts val="0"/>
              </a:spcBef>
              <a:spcAft>
                <a:spcPts val="0"/>
              </a:spcAft>
              <a:buSzPts val="6000"/>
              <a:buNone/>
              <a:defRPr sz="6000"/>
            </a:lvl7pPr>
            <a:lvl8pPr lvl="7" rtl="0">
              <a:lnSpc>
                <a:spcPct val="80000"/>
              </a:lnSpc>
              <a:spcBef>
                <a:spcPts val="0"/>
              </a:spcBef>
              <a:spcAft>
                <a:spcPts val="0"/>
              </a:spcAft>
              <a:buSzPts val="6000"/>
              <a:buNone/>
              <a:defRPr sz="6000"/>
            </a:lvl8pPr>
            <a:lvl9pPr lvl="8" rtl="0">
              <a:lnSpc>
                <a:spcPct val="80000"/>
              </a:lnSpc>
              <a:spcBef>
                <a:spcPts val="0"/>
              </a:spcBef>
              <a:spcAft>
                <a:spcPts val="0"/>
              </a:spcAft>
              <a:buSzPts val="6000"/>
              <a:buNone/>
              <a:defRPr sz="6000"/>
            </a:lvl9pPr>
          </a:lstStyle>
          <a:p>
            <a:endParaRPr/>
          </a:p>
        </p:txBody>
      </p:sp>
    </p:spTree>
    <p:extLst>
      <p:ext uri="{BB962C8B-B14F-4D97-AF65-F5344CB8AC3E}">
        <p14:creationId xmlns:p14="http://schemas.microsoft.com/office/powerpoint/2010/main" val="14212610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1"/>
        <p:cNvGrpSpPr/>
        <p:nvPr/>
      </p:nvGrpSpPr>
      <p:grpSpPr>
        <a:xfrm>
          <a:off x="0" y="0"/>
          <a:ext cx="0" cy="0"/>
          <a:chOff x="0" y="0"/>
          <a:chExt cx="0" cy="0"/>
        </a:xfrm>
      </p:grpSpPr>
      <p:sp>
        <p:nvSpPr>
          <p:cNvPr id="64" name="Google Shape;64;p9"/>
          <p:cNvSpPr txBox="1">
            <a:spLocks noGrp="1"/>
          </p:cNvSpPr>
          <p:nvPr>
            <p:ph type="body" idx="1"/>
          </p:nvPr>
        </p:nvSpPr>
        <p:spPr>
          <a:xfrm>
            <a:off x="994975" y="4025300"/>
            <a:ext cx="7154100" cy="411300"/>
          </a:xfrm>
          <a:prstGeom prst="rect">
            <a:avLst/>
          </a:prstGeom>
        </p:spPr>
        <p:txBody>
          <a:bodyPr spcFirstLastPara="1" wrap="square" lIns="0" tIns="0" rIns="0" bIns="0" anchor="t" anchorCtr="0">
            <a:noAutofit/>
          </a:bodyPr>
          <a:lstStyle>
            <a:lvl1pPr marL="457200" lvl="0" indent="-228600" algn="ctr" rtl="0">
              <a:spcBef>
                <a:spcPts val="360"/>
              </a:spcBef>
              <a:spcAft>
                <a:spcPts val="0"/>
              </a:spcAft>
              <a:buSzPts val="1800"/>
              <a:buNone/>
              <a:defRPr sz="1800"/>
            </a:lvl1pPr>
          </a:lstStyle>
          <a:p>
            <a:endParaRPr/>
          </a:p>
        </p:txBody>
      </p:sp>
      <p:sp>
        <p:nvSpPr>
          <p:cNvPr id="65" name="Google Shape;65;p9"/>
          <p:cNvSpPr txBox="1">
            <a:spLocks noGrp="1"/>
          </p:cNvSpPr>
          <p:nvPr>
            <p:ph type="sldNum" idx="12"/>
          </p:nvPr>
        </p:nvSpPr>
        <p:spPr>
          <a:xfrm>
            <a:off x="4297650" y="4594800"/>
            <a:ext cx="548700" cy="548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0129567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31"/>
        <p:cNvGrpSpPr/>
        <p:nvPr/>
      </p:nvGrpSpPr>
      <p:grpSpPr>
        <a:xfrm>
          <a:off x="0" y="0"/>
          <a:ext cx="0" cy="0"/>
          <a:chOff x="0" y="0"/>
          <a:chExt cx="0" cy="0"/>
        </a:xfrm>
      </p:grpSpPr>
      <p:sp>
        <p:nvSpPr>
          <p:cNvPr id="34" name="Google Shape;34;p5"/>
          <p:cNvSpPr txBox="1">
            <a:spLocks noGrp="1"/>
          </p:cNvSpPr>
          <p:nvPr>
            <p:ph type="title"/>
          </p:nvPr>
        </p:nvSpPr>
        <p:spPr>
          <a:xfrm>
            <a:off x="994975" y="984265"/>
            <a:ext cx="7154100" cy="393600"/>
          </a:xfrm>
          <a:prstGeom prst="rect">
            <a:avLst/>
          </a:prstGeom>
        </p:spPr>
        <p:txBody>
          <a:bodyPr spcFirstLastPara="1" wrap="square" lIns="0" tIns="0" rIns="0" bIns="0"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5" name="Google Shape;35;p5"/>
          <p:cNvSpPr txBox="1">
            <a:spLocks noGrp="1"/>
          </p:cNvSpPr>
          <p:nvPr>
            <p:ph type="body" idx="1"/>
          </p:nvPr>
        </p:nvSpPr>
        <p:spPr>
          <a:xfrm>
            <a:off x="994975" y="1524837"/>
            <a:ext cx="7154100" cy="2805600"/>
          </a:xfrm>
          <a:prstGeom prst="rect">
            <a:avLst/>
          </a:prstGeom>
        </p:spPr>
        <p:txBody>
          <a:bodyPr spcFirstLastPara="1" wrap="square" lIns="0" tIns="0" rIns="0" bIns="0" anchor="t" anchorCtr="0">
            <a:noAutofit/>
          </a:bodyPr>
          <a:lstStyle>
            <a:lvl1pPr marL="457200" lvl="0" indent="-381000" rtl="0">
              <a:spcBef>
                <a:spcPts val="600"/>
              </a:spcBef>
              <a:spcAft>
                <a:spcPts val="0"/>
              </a:spcAft>
              <a:buSzPts val="24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81000" rtl="0">
              <a:spcBef>
                <a:spcPts val="0"/>
              </a:spcBef>
              <a:spcAft>
                <a:spcPts val="0"/>
              </a:spcAft>
              <a:buSzPts val="2400"/>
              <a:buChar char="●"/>
              <a:defRPr/>
            </a:lvl4pPr>
            <a:lvl5pPr marL="2286000" lvl="4" indent="-381000" rtl="0">
              <a:spcBef>
                <a:spcPts val="0"/>
              </a:spcBef>
              <a:spcAft>
                <a:spcPts val="0"/>
              </a:spcAft>
              <a:buSzPts val="2400"/>
              <a:buChar char="○"/>
              <a:defRPr/>
            </a:lvl5pPr>
            <a:lvl6pPr marL="2743200" lvl="5" indent="-381000" rtl="0">
              <a:spcBef>
                <a:spcPts val="0"/>
              </a:spcBef>
              <a:spcAft>
                <a:spcPts val="0"/>
              </a:spcAft>
              <a:buSzPts val="2400"/>
              <a:buChar char="■"/>
              <a:defRPr/>
            </a:lvl6pPr>
            <a:lvl7pPr marL="3200400" lvl="6" indent="-381000" rtl="0">
              <a:spcBef>
                <a:spcPts val="0"/>
              </a:spcBef>
              <a:spcAft>
                <a:spcPts val="0"/>
              </a:spcAft>
              <a:buSzPts val="2400"/>
              <a:buChar char="●"/>
              <a:defRPr/>
            </a:lvl7pPr>
            <a:lvl8pPr marL="3657600" lvl="7" indent="-381000" rtl="0">
              <a:spcBef>
                <a:spcPts val="0"/>
              </a:spcBef>
              <a:spcAft>
                <a:spcPts val="0"/>
              </a:spcAft>
              <a:buSzPts val="2400"/>
              <a:buChar char="○"/>
              <a:defRPr/>
            </a:lvl8pPr>
            <a:lvl9pPr marL="4114800" lvl="8" indent="-381000" rtl="0">
              <a:spcBef>
                <a:spcPts val="0"/>
              </a:spcBef>
              <a:spcAft>
                <a:spcPts val="0"/>
              </a:spcAft>
              <a:buSzPts val="2400"/>
              <a:buChar char="■"/>
              <a:defRPr/>
            </a:lvl9pPr>
          </a:lstStyle>
          <a:p>
            <a:endParaRPr/>
          </a:p>
        </p:txBody>
      </p:sp>
      <p:sp>
        <p:nvSpPr>
          <p:cNvPr id="36" name="Google Shape;36;p5"/>
          <p:cNvSpPr txBox="1">
            <a:spLocks noGrp="1"/>
          </p:cNvSpPr>
          <p:nvPr>
            <p:ph type="sldNum" idx="12"/>
          </p:nvPr>
        </p:nvSpPr>
        <p:spPr>
          <a:xfrm>
            <a:off x="4297650" y="4594800"/>
            <a:ext cx="548700" cy="548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220959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60312756"/>
      </p:ext>
    </p:extLst>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14"/>
        <p:cNvGrpSpPr/>
        <p:nvPr/>
      </p:nvGrpSpPr>
      <p:grpSpPr>
        <a:xfrm>
          <a:off x="0" y="0"/>
          <a:ext cx="0" cy="0"/>
          <a:chOff x="0" y="0"/>
          <a:chExt cx="0" cy="0"/>
        </a:xfrm>
      </p:grpSpPr>
      <p:sp>
        <p:nvSpPr>
          <p:cNvPr id="18" name="Google Shape;18;p3"/>
          <p:cNvSpPr txBox="1">
            <a:spLocks noGrp="1"/>
          </p:cNvSpPr>
          <p:nvPr>
            <p:ph type="ctrTitle"/>
          </p:nvPr>
        </p:nvSpPr>
        <p:spPr>
          <a:xfrm>
            <a:off x="994975" y="2043325"/>
            <a:ext cx="6241500" cy="611700"/>
          </a:xfrm>
          <a:prstGeom prst="rect">
            <a:avLst/>
          </a:prstGeom>
        </p:spPr>
        <p:txBody>
          <a:bodyPr spcFirstLastPara="1" wrap="square" lIns="0" tIns="0" rIns="0" bIns="0" anchor="b"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9" name="Google Shape;19;p3"/>
          <p:cNvSpPr txBox="1">
            <a:spLocks noGrp="1"/>
          </p:cNvSpPr>
          <p:nvPr>
            <p:ph type="subTitle" idx="1"/>
          </p:nvPr>
        </p:nvSpPr>
        <p:spPr>
          <a:xfrm>
            <a:off x="994975" y="2751876"/>
            <a:ext cx="6241500" cy="348300"/>
          </a:xfrm>
          <a:prstGeom prst="rect">
            <a:avLst/>
          </a:prstGeom>
        </p:spPr>
        <p:txBody>
          <a:bodyPr spcFirstLastPara="1" wrap="square" lIns="0" tIns="0" rIns="0" bIns="0" anchor="t" anchorCtr="0">
            <a:noAutofit/>
          </a:bodyPr>
          <a:lstStyle>
            <a:lvl1pPr lvl="0" rtl="0">
              <a:spcBef>
                <a:spcPts val="0"/>
              </a:spcBef>
              <a:spcAft>
                <a:spcPts val="0"/>
              </a:spcAft>
              <a:buClr>
                <a:schemeClr val="accent6"/>
              </a:buClr>
              <a:buSzPts val="2400"/>
              <a:buNone/>
              <a:defRPr>
                <a:solidFill>
                  <a:schemeClr val="accent6"/>
                </a:solidFill>
              </a:defRPr>
            </a:lvl1pPr>
            <a:lvl2pPr lvl="1" rtl="0">
              <a:spcBef>
                <a:spcPts val="0"/>
              </a:spcBef>
              <a:spcAft>
                <a:spcPts val="0"/>
              </a:spcAft>
              <a:buClr>
                <a:schemeClr val="accent6"/>
              </a:buClr>
              <a:buSzPts val="3000"/>
              <a:buNone/>
              <a:defRPr sz="3000">
                <a:solidFill>
                  <a:schemeClr val="accent6"/>
                </a:solidFill>
              </a:defRPr>
            </a:lvl2pPr>
            <a:lvl3pPr lvl="2" rtl="0">
              <a:spcBef>
                <a:spcPts val="0"/>
              </a:spcBef>
              <a:spcAft>
                <a:spcPts val="0"/>
              </a:spcAft>
              <a:buClr>
                <a:schemeClr val="accent6"/>
              </a:buClr>
              <a:buSzPts val="3000"/>
              <a:buNone/>
              <a:defRPr sz="3000">
                <a:solidFill>
                  <a:schemeClr val="accent6"/>
                </a:solidFill>
              </a:defRPr>
            </a:lvl3pPr>
            <a:lvl4pPr lvl="3" rtl="0">
              <a:spcBef>
                <a:spcPts val="0"/>
              </a:spcBef>
              <a:spcAft>
                <a:spcPts val="0"/>
              </a:spcAft>
              <a:buClr>
                <a:schemeClr val="accent6"/>
              </a:buClr>
              <a:buSzPts val="3000"/>
              <a:buNone/>
              <a:defRPr sz="3000">
                <a:solidFill>
                  <a:schemeClr val="accent6"/>
                </a:solidFill>
              </a:defRPr>
            </a:lvl4pPr>
            <a:lvl5pPr lvl="4" rtl="0">
              <a:spcBef>
                <a:spcPts val="0"/>
              </a:spcBef>
              <a:spcAft>
                <a:spcPts val="0"/>
              </a:spcAft>
              <a:buClr>
                <a:schemeClr val="accent6"/>
              </a:buClr>
              <a:buSzPts val="3000"/>
              <a:buNone/>
              <a:defRPr sz="3000">
                <a:solidFill>
                  <a:schemeClr val="accent6"/>
                </a:solidFill>
              </a:defRPr>
            </a:lvl5pPr>
            <a:lvl6pPr lvl="5" rtl="0">
              <a:spcBef>
                <a:spcPts val="0"/>
              </a:spcBef>
              <a:spcAft>
                <a:spcPts val="0"/>
              </a:spcAft>
              <a:buClr>
                <a:schemeClr val="accent6"/>
              </a:buClr>
              <a:buSzPts val="3000"/>
              <a:buNone/>
              <a:defRPr sz="3000">
                <a:solidFill>
                  <a:schemeClr val="accent6"/>
                </a:solidFill>
              </a:defRPr>
            </a:lvl6pPr>
            <a:lvl7pPr lvl="6" rtl="0">
              <a:spcBef>
                <a:spcPts val="0"/>
              </a:spcBef>
              <a:spcAft>
                <a:spcPts val="0"/>
              </a:spcAft>
              <a:buClr>
                <a:schemeClr val="accent6"/>
              </a:buClr>
              <a:buSzPts val="3000"/>
              <a:buNone/>
              <a:defRPr sz="3000">
                <a:solidFill>
                  <a:schemeClr val="accent6"/>
                </a:solidFill>
              </a:defRPr>
            </a:lvl7pPr>
            <a:lvl8pPr lvl="7" rtl="0">
              <a:spcBef>
                <a:spcPts val="0"/>
              </a:spcBef>
              <a:spcAft>
                <a:spcPts val="0"/>
              </a:spcAft>
              <a:buClr>
                <a:schemeClr val="accent6"/>
              </a:buClr>
              <a:buSzPts val="3000"/>
              <a:buNone/>
              <a:defRPr sz="3000">
                <a:solidFill>
                  <a:schemeClr val="accent6"/>
                </a:solidFill>
              </a:defRPr>
            </a:lvl8pPr>
            <a:lvl9pPr lvl="8" rtl="0">
              <a:spcBef>
                <a:spcPts val="0"/>
              </a:spcBef>
              <a:spcAft>
                <a:spcPts val="0"/>
              </a:spcAft>
              <a:buClr>
                <a:schemeClr val="accent6"/>
              </a:buClr>
              <a:buSzPts val="3000"/>
              <a:buNone/>
              <a:defRPr sz="3000">
                <a:solidFill>
                  <a:schemeClr val="accent6"/>
                </a:solidFill>
              </a:defRPr>
            </a:lvl9pPr>
          </a:lstStyle>
          <a:p>
            <a:endParaRPr/>
          </a:p>
        </p:txBody>
      </p:sp>
    </p:spTree>
    <p:extLst>
      <p:ext uri="{BB962C8B-B14F-4D97-AF65-F5344CB8AC3E}">
        <p14:creationId xmlns:p14="http://schemas.microsoft.com/office/powerpoint/2010/main" val="36484404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20"/>
        <p:cNvGrpSpPr/>
        <p:nvPr/>
      </p:nvGrpSpPr>
      <p:grpSpPr>
        <a:xfrm>
          <a:off x="0" y="0"/>
          <a:ext cx="0" cy="0"/>
          <a:chOff x="0" y="0"/>
          <a:chExt cx="0" cy="0"/>
        </a:xfrm>
      </p:grpSpPr>
      <p:sp>
        <p:nvSpPr>
          <p:cNvPr id="22" name="Google Shape;22;p4"/>
          <p:cNvSpPr txBox="1">
            <a:spLocks noGrp="1"/>
          </p:cNvSpPr>
          <p:nvPr>
            <p:ph type="sldNum" idx="12"/>
          </p:nvPr>
        </p:nvSpPr>
        <p:spPr>
          <a:xfrm>
            <a:off x="4297659" y="4292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29" name="Google Shape;29;p4"/>
          <p:cNvSpPr txBox="1">
            <a:spLocks noGrp="1"/>
          </p:cNvSpPr>
          <p:nvPr>
            <p:ph type="body" idx="1"/>
          </p:nvPr>
        </p:nvSpPr>
        <p:spPr>
          <a:xfrm>
            <a:off x="2907200" y="1280575"/>
            <a:ext cx="3329700" cy="2582400"/>
          </a:xfrm>
          <a:prstGeom prst="rect">
            <a:avLst/>
          </a:prstGeom>
        </p:spPr>
        <p:txBody>
          <a:bodyPr spcFirstLastPara="1" wrap="square" lIns="0" tIns="0" rIns="0" bIns="0" anchor="ctr" anchorCtr="0">
            <a:noAutofit/>
          </a:bodyPr>
          <a:lstStyle>
            <a:lvl1pPr marL="457200" lvl="0" indent="-381000" algn="ctr" rtl="0">
              <a:spcBef>
                <a:spcPts val="600"/>
              </a:spcBef>
              <a:spcAft>
                <a:spcPts val="0"/>
              </a:spcAft>
              <a:buSzPts val="2400"/>
              <a:buChar char="⊳"/>
              <a:defRPr i="1"/>
            </a:lvl1pPr>
            <a:lvl2pPr marL="914400" lvl="1" indent="-381000" algn="ctr" rtl="0">
              <a:spcBef>
                <a:spcPts val="0"/>
              </a:spcBef>
              <a:spcAft>
                <a:spcPts val="0"/>
              </a:spcAft>
              <a:buSzPts val="2400"/>
              <a:buChar char="○"/>
              <a:defRPr i="1"/>
            </a:lvl2pPr>
            <a:lvl3pPr marL="1371600" lvl="2" indent="-381000" algn="ctr" rtl="0">
              <a:spcBef>
                <a:spcPts val="0"/>
              </a:spcBef>
              <a:spcAft>
                <a:spcPts val="0"/>
              </a:spcAft>
              <a:buSzPts val="2400"/>
              <a:buChar char="■"/>
              <a:defRPr i="1"/>
            </a:lvl3pPr>
            <a:lvl4pPr marL="1828800" lvl="3" indent="-381000" algn="ctr" rtl="0">
              <a:spcBef>
                <a:spcPts val="0"/>
              </a:spcBef>
              <a:spcAft>
                <a:spcPts val="0"/>
              </a:spcAft>
              <a:buSzPts val="2400"/>
              <a:buChar char="●"/>
              <a:defRPr i="1"/>
            </a:lvl4pPr>
            <a:lvl5pPr marL="2286000" lvl="4" indent="-381000" algn="ctr" rtl="0">
              <a:spcBef>
                <a:spcPts val="0"/>
              </a:spcBef>
              <a:spcAft>
                <a:spcPts val="0"/>
              </a:spcAft>
              <a:buSzPts val="2400"/>
              <a:buChar char="○"/>
              <a:defRPr i="1"/>
            </a:lvl5pPr>
            <a:lvl6pPr marL="2743200" lvl="5" indent="-381000" algn="ctr" rtl="0">
              <a:spcBef>
                <a:spcPts val="0"/>
              </a:spcBef>
              <a:spcAft>
                <a:spcPts val="0"/>
              </a:spcAft>
              <a:buSzPts val="2400"/>
              <a:buChar char="■"/>
              <a:defRPr i="1"/>
            </a:lvl6pPr>
            <a:lvl7pPr marL="3200400" lvl="6" indent="-381000" algn="ctr" rtl="0">
              <a:spcBef>
                <a:spcPts val="0"/>
              </a:spcBef>
              <a:spcAft>
                <a:spcPts val="0"/>
              </a:spcAft>
              <a:buSzPts val="2400"/>
              <a:buChar char="●"/>
              <a:defRPr i="1"/>
            </a:lvl7pPr>
            <a:lvl8pPr marL="3657600" lvl="7" indent="-381000" algn="ctr" rtl="0">
              <a:spcBef>
                <a:spcPts val="0"/>
              </a:spcBef>
              <a:spcAft>
                <a:spcPts val="0"/>
              </a:spcAft>
              <a:buSzPts val="2400"/>
              <a:buChar char="○"/>
              <a:defRPr i="1"/>
            </a:lvl8pPr>
            <a:lvl9pPr marL="4114800" lvl="8" indent="-381000" algn="ctr" rtl="0">
              <a:spcBef>
                <a:spcPts val="0"/>
              </a:spcBef>
              <a:spcAft>
                <a:spcPts val="0"/>
              </a:spcAft>
              <a:buSzPts val="2400"/>
              <a:buChar char="■"/>
              <a:defRPr i="1"/>
            </a:lvl9pPr>
          </a:lstStyle>
          <a:p>
            <a:endParaRPr/>
          </a:p>
        </p:txBody>
      </p:sp>
    </p:spTree>
    <p:extLst>
      <p:ext uri="{BB962C8B-B14F-4D97-AF65-F5344CB8AC3E}">
        <p14:creationId xmlns:p14="http://schemas.microsoft.com/office/powerpoint/2010/main" val="42300991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 Green Watercolor">
  <p:cSld name="Blank - Green Watercolor">
    <p:spTree>
      <p:nvGrpSpPr>
        <p:cNvPr id="1" name="Shape 70"/>
        <p:cNvGrpSpPr/>
        <p:nvPr/>
      </p:nvGrpSpPr>
      <p:grpSpPr>
        <a:xfrm>
          <a:off x="0" y="0"/>
          <a:ext cx="0" cy="0"/>
          <a:chOff x="0" y="0"/>
          <a:chExt cx="0" cy="0"/>
        </a:xfrm>
      </p:grpSpPr>
      <p:sp>
        <p:nvSpPr>
          <p:cNvPr id="72" name="Google Shape;72;p11"/>
          <p:cNvSpPr txBox="1">
            <a:spLocks noGrp="1"/>
          </p:cNvSpPr>
          <p:nvPr>
            <p:ph type="sldNum" idx="12"/>
          </p:nvPr>
        </p:nvSpPr>
        <p:spPr>
          <a:xfrm>
            <a:off x="4297650" y="4594800"/>
            <a:ext cx="548700" cy="548700"/>
          </a:xfrm>
          <a:prstGeom prst="rect">
            <a:avLst/>
          </a:prstGeom>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7793564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38"/>
        <p:cNvGrpSpPr/>
        <p:nvPr/>
      </p:nvGrpSpPr>
      <p:grpSpPr>
        <a:xfrm>
          <a:off x="0" y="0"/>
          <a:ext cx="0" cy="0"/>
          <a:chOff x="0" y="0"/>
          <a:chExt cx="0" cy="0"/>
        </a:xfrm>
      </p:grpSpPr>
      <p:sp>
        <p:nvSpPr>
          <p:cNvPr id="41" name="Google Shape;41;p6"/>
          <p:cNvSpPr txBox="1">
            <a:spLocks noGrp="1"/>
          </p:cNvSpPr>
          <p:nvPr>
            <p:ph type="title"/>
          </p:nvPr>
        </p:nvSpPr>
        <p:spPr>
          <a:xfrm>
            <a:off x="994975" y="984265"/>
            <a:ext cx="7154100" cy="393600"/>
          </a:xfrm>
          <a:prstGeom prst="rect">
            <a:avLst/>
          </a:prstGeom>
        </p:spPr>
        <p:txBody>
          <a:bodyPr spcFirstLastPara="1" wrap="square" lIns="0" tIns="0" rIns="0" bIns="0"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2" name="Google Shape;42;p6"/>
          <p:cNvSpPr txBox="1">
            <a:spLocks noGrp="1"/>
          </p:cNvSpPr>
          <p:nvPr>
            <p:ph type="body" idx="1"/>
          </p:nvPr>
        </p:nvSpPr>
        <p:spPr>
          <a:xfrm>
            <a:off x="994975" y="1524825"/>
            <a:ext cx="3342600" cy="2697600"/>
          </a:xfrm>
          <a:prstGeom prst="rect">
            <a:avLst/>
          </a:prstGeom>
        </p:spPr>
        <p:txBody>
          <a:bodyPr spcFirstLastPara="1" wrap="square" lIns="0" tIns="0" rIns="0" bIns="0" anchor="t" anchorCtr="0">
            <a:noAutofit/>
          </a:bodyPr>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43" name="Google Shape;43;p6"/>
          <p:cNvSpPr txBox="1">
            <a:spLocks noGrp="1"/>
          </p:cNvSpPr>
          <p:nvPr>
            <p:ph type="body" idx="2"/>
          </p:nvPr>
        </p:nvSpPr>
        <p:spPr>
          <a:xfrm>
            <a:off x="4806447" y="1524825"/>
            <a:ext cx="3342600" cy="2697600"/>
          </a:xfrm>
          <a:prstGeom prst="rect">
            <a:avLst/>
          </a:prstGeom>
        </p:spPr>
        <p:txBody>
          <a:bodyPr spcFirstLastPara="1" wrap="square" lIns="0" tIns="0" rIns="0" bIns="0" anchor="t" anchorCtr="0">
            <a:noAutofit/>
          </a:bodyPr>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endParaRPr/>
          </a:p>
        </p:txBody>
      </p:sp>
      <p:sp>
        <p:nvSpPr>
          <p:cNvPr id="44" name="Google Shape;44;p6"/>
          <p:cNvSpPr txBox="1">
            <a:spLocks noGrp="1"/>
          </p:cNvSpPr>
          <p:nvPr>
            <p:ph type="sldNum" idx="12"/>
          </p:nvPr>
        </p:nvSpPr>
        <p:spPr>
          <a:xfrm>
            <a:off x="4297650" y="4594800"/>
            <a:ext cx="548700" cy="548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4616965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3 columns">
  <p:cSld name="Title + 3 columns">
    <p:spTree>
      <p:nvGrpSpPr>
        <p:cNvPr id="1" name="Shape 46"/>
        <p:cNvGrpSpPr/>
        <p:nvPr/>
      </p:nvGrpSpPr>
      <p:grpSpPr>
        <a:xfrm>
          <a:off x="0" y="0"/>
          <a:ext cx="0" cy="0"/>
          <a:chOff x="0" y="0"/>
          <a:chExt cx="0" cy="0"/>
        </a:xfrm>
      </p:grpSpPr>
      <p:sp>
        <p:nvSpPr>
          <p:cNvPr id="49" name="Google Shape;49;p7"/>
          <p:cNvSpPr txBox="1">
            <a:spLocks noGrp="1"/>
          </p:cNvSpPr>
          <p:nvPr>
            <p:ph type="title"/>
          </p:nvPr>
        </p:nvSpPr>
        <p:spPr>
          <a:xfrm>
            <a:off x="994975" y="984265"/>
            <a:ext cx="7154100" cy="393600"/>
          </a:xfrm>
          <a:prstGeom prst="rect">
            <a:avLst/>
          </a:prstGeom>
        </p:spPr>
        <p:txBody>
          <a:bodyPr spcFirstLastPara="1" wrap="square" lIns="0" tIns="0" rIns="0" bIns="0"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0" name="Google Shape;50;p7"/>
          <p:cNvSpPr txBox="1">
            <a:spLocks noGrp="1"/>
          </p:cNvSpPr>
          <p:nvPr>
            <p:ph type="body" idx="1"/>
          </p:nvPr>
        </p:nvSpPr>
        <p:spPr>
          <a:xfrm>
            <a:off x="994975" y="1524825"/>
            <a:ext cx="2218500" cy="27393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1" name="Google Shape;51;p7"/>
          <p:cNvSpPr txBox="1">
            <a:spLocks noGrp="1"/>
          </p:cNvSpPr>
          <p:nvPr>
            <p:ph type="body" idx="2"/>
          </p:nvPr>
        </p:nvSpPr>
        <p:spPr>
          <a:xfrm>
            <a:off x="3446663" y="1524825"/>
            <a:ext cx="2218500" cy="27393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2" name="Google Shape;52;p7"/>
          <p:cNvSpPr txBox="1">
            <a:spLocks noGrp="1"/>
          </p:cNvSpPr>
          <p:nvPr>
            <p:ph type="body" idx="3"/>
          </p:nvPr>
        </p:nvSpPr>
        <p:spPr>
          <a:xfrm>
            <a:off x="5898352" y="1524825"/>
            <a:ext cx="2218500" cy="27393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53" name="Google Shape;53;p7"/>
          <p:cNvSpPr txBox="1">
            <a:spLocks noGrp="1"/>
          </p:cNvSpPr>
          <p:nvPr>
            <p:ph type="sldNum" idx="12"/>
          </p:nvPr>
        </p:nvSpPr>
        <p:spPr>
          <a:xfrm>
            <a:off x="4297650" y="4594800"/>
            <a:ext cx="548700" cy="548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375963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08001" y="2025651"/>
            <a:ext cx="6447501" cy="1369936"/>
          </a:xfrm>
        </p:spPr>
        <p:txBody>
          <a:bodyPr anchor="b"/>
          <a:lstStyle>
            <a:lvl1pPr algn="l">
              <a:defRPr sz="3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508001" y="3395586"/>
            <a:ext cx="6447501" cy="645300"/>
          </a:xfrm>
        </p:spPr>
        <p:txBody>
          <a:bodyPr anchor="t"/>
          <a:lstStyle>
            <a:lvl1pPr marL="0" indent="0" algn="l">
              <a:buNone/>
              <a:defRPr sz="150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80353730"/>
      </p:ext>
    </p:extLst>
  </p:cSld>
  <p:clrMapOvr>
    <a:masterClrMapping/>
  </p:clrMapOvr>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508001" y="1620442"/>
            <a:ext cx="3138026" cy="291057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17477" y="1620442"/>
            <a:ext cx="3138026" cy="29105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475127530"/>
      </p:ext>
    </p:extLst>
  </p:cSld>
  <p:clrMapOvr>
    <a:masterClrMapping/>
  </p:clrMapOvr>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506809" y="1620737"/>
            <a:ext cx="3139217"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506809" y="2052934"/>
            <a:ext cx="3139217" cy="247808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16287" y="1620737"/>
            <a:ext cx="3139214"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3816288" y="2052934"/>
            <a:ext cx="3139213" cy="247808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91358697"/>
      </p:ext>
    </p:extLst>
  </p:cSld>
  <p:clrMapOvr>
    <a:masterClrMapping/>
  </p:clrMapOvr>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08001" y="457200"/>
            <a:ext cx="6447501" cy="9906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926808536"/>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978596071"/>
      </p:ext>
    </p:extLst>
  </p:cSld>
  <p:clrMapOvr>
    <a:masterClrMapping/>
  </p:clrMapOvr>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8001" y="1123953"/>
            <a:ext cx="2890896" cy="958850"/>
          </a:xfrm>
        </p:spPr>
        <p:txBody>
          <a:bodyPr anchor="b">
            <a:normAutofit/>
          </a:bodyPr>
          <a:lstStyle>
            <a:lvl1pPr>
              <a:defRPr sz="1500"/>
            </a:lvl1pPr>
          </a:lstStyle>
          <a:p>
            <a:r>
              <a:rPr lang="ru-RU" smtClean="0"/>
              <a:t>Образец заголовка</a:t>
            </a:r>
            <a:endParaRPr lang="en-US" dirty="0"/>
          </a:p>
        </p:txBody>
      </p:sp>
      <p:sp>
        <p:nvSpPr>
          <p:cNvPr id="3" name="Content Placeholder 2"/>
          <p:cNvSpPr>
            <a:spLocks noGrp="1"/>
          </p:cNvSpPr>
          <p:nvPr>
            <p:ph idx="1"/>
          </p:nvPr>
        </p:nvSpPr>
        <p:spPr>
          <a:xfrm>
            <a:off x="3570346" y="386193"/>
            <a:ext cx="3385156" cy="41448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8001" y="2082802"/>
            <a:ext cx="2890896" cy="1938337"/>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69215740"/>
      </p:ext>
    </p:extLst>
  </p:cSld>
  <p:clrMapOvr>
    <a:masterClrMapping/>
  </p:clrMapOvr>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8001" y="3600450"/>
            <a:ext cx="6447500" cy="425054"/>
          </a:xfrm>
        </p:spPr>
        <p:txBody>
          <a:bodyPr anchor="b">
            <a:normAutofit/>
          </a:bodyPr>
          <a:lstStyle>
            <a:lvl1pPr algn="l">
              <a:defRPr sz="18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08001" y="457200"/>
            <a:ext cx="6447501" cy="288428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ru-RU" smtClean="0"/>
              <a:t>Вставка рисунка</a:t>
            </a:r>
            <a:endParaRPr lang="en-US" dirty="0"/>
          </a:p>
        </p:txBody>
      </p:sp>
      <p:sp>
        <p:nvSpPr>
          <p:cNvPr id="4" name="Text Placeholder 3"/>
          <p:cNvSpPr>
            <a:spLocks noGrp="1"/>
          </p:cNvSpPr>
          <p:nvPr>
            <p:ph type="body" sz="half" idx="2"/>
          </p:nvPr>
        </p:nvSpPr>
        <p:spPr>
          <a:xfrm>
            <a:off x="508001" y="4025504"/>
            <a:ext cx="6447500" cy="505518"/>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6/16/2021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88928352"/>
      </p:ext>
    </p:extLst>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6350"/>
            <a:ext cx="9144000" cy="5149850"/>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457200"/>
            <a:ext cx="6447501" cy="9906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08001" y="1620442"/>
            <a:ext cx="6447501" cy="291058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3850" y="4531022"/>
            <a:ext cx="68395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B61BEF0D-F0BB-DE4B-95CE-6DB70DBA9567}" type="datetimeFigureOut">
              <a:rPr lang="en-US" smtClean="0"/>
              <a:pPr/>
              <a:t>6/16/2021</a:t>
            </a:fld>
            <a:endParaRPr lang="en-US" dirty="0"/>
          </a:p>
        </p:txBody>
      </p:sp>
      <p:sp>
        <p:nvSpPr>
          <p:cNvPr id="5" name="Footer Placeholder 4"/>
          <p:cNvSpPr>
            <a:spLocks noGrp="1"/>
          </p:cNvSpPr>
          <p:nvPr>
            <p:ph type="ftr" sz="quarter" idx="3"/>
          </p:nvPr>
        </p:nvSpPr>
        <p:spPr>
          <a:xfrm>
            <a:off x="508001" y="4531022"/>
            <a:ext cx="472320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4531022"/>
            <a:ext cx="512504" cy="273844"/>
          </a:xfrm>
          <a:prstGeom prst="rect">
            <a:avLst/>
          </a:prstGeom>
        </p:spPr>
        <p:txBody>
          <a:bodyPr vert="horz" lIns="91440" tIns="45720" rIns="91440" bIns="45720" rtlCol="0" anchor="ctr"/>
          <a:lstStyle>
            <a:lvl1pPr algn="r">
              <a:defRPr sz="675">
                <a:solidFill>
                  <a:schemeClr val="accent1"/>
                </a:solidFill>
              </a:defRPr>
            </a:lvl1pPr>
          </a:lstStyle>
          <a:p>
            <a:pPr marL="0" lvl="0" indent="0" algn="ct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176428072"/>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59" r:id="rId21"/>
    <p:sldLayoutId id="2147483760" r:id="rId22"/>
    <p:sldLayoutId id="2147483761" r:id="rId23"/>
    <p:sldLayoutId id="2147483762" r:id="rId24"/>
  </p:sldLayoutIdLst>
  <p:transition>
    <p:fade thruBlk="1"/>
  </p:transition>
  <p:timing>
    <p:tnLst>
      <p:par>
        <p:cTn id="1" dur="indefinite" restart="never" nodeType="tmRoot"/>
      </p:par>
    </p:tnLst>
  </p:timing>
  <p:hf hdr="0" ftr="0" dt="0"/>
  <p:txStyles>
    <p:titleStyle>
      <a:lvl1pPr algn="l" defTabSz="342900" rtl="0" eaLnBrk="1" latinLnBrk="0" hangingPunct="1">
        <a:spcBef>
          <a:spcPct val="0"/>
        </a:spcBef>
        <a:buNone/>
        <a:defRPr sz="27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0.jp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2" name="Прямоугольник 1"/>
          <p:cNvSpPr/>
          <p:nvPr/>
        </p:nvSpPr>
        <p:spPr>
          <a:xfrm>
            <a:off x="103909" y="124691"/>
            <a:ext cx="8780317" cy="5479833"/>
          </a:xfrm>
          <a:prstGeom prst="rect">
            <a:avLst/>
          </a:prstGeom>
        </p:spPr>
        <p:txBody>
          <a:bodyPr wrap="square">
            <a:spAutoFit/>
          </a:bodyPr>
          <a:lstStyle/>
          <a:p>
            <a:pPr algn="ctr">
              <a:lnSpc>
                <a:spcPct val="107000"/>
              </a:lnSpc>
              <a:spcAft>
                <a:spcPts val="800"/>
              </a:spcAft>
            </a:pPr>
            <a:r>
              <a:rPr lang="en-US" b="1" dirty="0">
                <a:latin typeface="Times New Roman" panose="02020603050405020304" pitchFamily="18" charset="0"/>
                <a:ea typeface="Calibri" panose="020F0502020204030204" pitchFamily="34" charset="0"/>
                <a:cs typeface="Times New Roman" panose="02020603050405020304" pitchFamily="18" charset="0"/>
              </a:rPr>
              <a:t>MINISTERY OF THE HIGHER AND SECONDARY</a:t>
            </a:r>
            <a:endParaRPr lang="ru-RU" sz="1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b="1" dirty="0">
                <a:latin typeface="Times New Roman" panose="02020603050405020304" pitchFamily="18" charset="0"/>
                <a:ea typeface="Calibri" panose="020F0502020204030204" pitchFamily="34" charset="0"/>
                <a:cs typeface="Times New Roman" panose="02020603050405020304" pitchFamily="18" charset="0"/>
              </a:rPr>
              <a:t> SPECIALIZED EDUCATION OF THE REPUBLIC OF UZBEKISTAN</a:t>
            </a:r>
            <a:endParaRPr lang="ru-RU" sz="1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n-US" b="1" dirty="0">
                <a:latin typeface="Times New Roman" panose="02020603050405020304" pitchFamily="18" charset="0"/>
                <a:ea typeface="Calibri" panose="020F0502020204030204" pitchFamily="34" charset="0"/>
                <a:cs typeface="Times New Roman" panose="02020603050405020304" pitchFamily="18" charset="0"/>
              </a:rPr>
              <a:t>TASHKENT REGION CHIRCHIK STATE PEDAGOGICAL</a:t>
            </a:r>
            <a:endParaRPr lang="ru-RU" sz="1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n-US" b="1" dirty="0">
                <a:latin typeface="Times New Roman" panose="02020603050405020304" pitchFamily="18" charset="0"/>
                <a:ea typeface="Calibri" panose="020F0502020204030204" pitchFamily="34" charset="0"/>
                <a:cs typeface="Times New Roman" panose="02020603050405020304" pitchFamily="18" charset="0"/>
              </a:rPr>
              <a:t> </a:t>
            </a:r>
            <a:r>
              <a:rPr lang="en-US" b="1" dirty="0" smtClean="0">
                <a:latin typeface="Times New Roman" panose="02020603050405020304" pitchFamily="18" charset="0"/>
                <a:ea typeface="Calibri" panose="020F0502020204030204" pitchFamily="34" charset="0"/>
                <a:cs typeface="Times New Roman" panose="02020603050405020304" pitchFamily="18" charset="0"/>
              </a:rPr>
              <a:t>INSTITUTE</a:t>
            </a:r>
          </a:p>
          <a:p>
            <a:pPr algn="ctr">
              <a:lnSpc>
                <a:spcPct val="115000"/>
              </a:lnSpc>
            </a:pP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b="1"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b="1"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50000"/>
              </a:lnSpc>
              <a:tabLst>
                <a:tab pos="3038475" algn="l"/>
              </a:tabLst>
            </a:pPr>
            <a:r>
              <a:rPr lang="en-US" b="1" dirty="0" smtClean="0">
                <a:latin typeface="Times New Roman" panose="02020603050405020304" pitchFamily="18" charset="0"/>
              </a:rPr>
              <a:t>ASILJONOVA </a:t>
            </a:r>
            <a:r>
              <a:rPr lang="en-US" b="1" dirty="0">
                <a:latin typeface="Times New Roman" panose="02020603050405020304" pitchFamily="18" charset="0"/>
              </a:rPr>
              <a:t>SHOHSANAM DONIYOR QIZI</a:t>
            </a:r>
            <a:endParaRPr lang="ru-RU" dirty="0"/>
          </a:p>
          <a:p>
            <a:pPr algn="ctr">
              <a:lnSpc>
                <a:spcPct val="150000"/>
              </a:lnSpc>
              <a:tabLst>
                <a:tab pos="3038475" algn="l"/>
              </a:tabLst>
            </a:pPr>
            <a:r>
              <a:rPr lang="en-US" b="1" dirty="0">
                <a:latin typeface="Times New Roman" panose="02020603050405020304" pitchFamily="18" charset="0"/>
              </a:rPr>
              <a:t> </a:t>
            </a:r>
            <a:endParaRPr lang="ru-RU" dirty="0"/>
          </a:p>
          <a:p>
            <a:pPr algn="ctr">
              <a:lnSpc>
                <a:spcPct val="150000"/>
              </a:lnSpc>
            </a:pPr>
            <a:r>
              <a:rPr lang="en-US" b="1" dirty="0">
                <a:latin typeface="Times New Roman" panose="02020603050405020304" pitchFamily="18" charset="0"/>
                <a:ea typeface="Calibri" panose="020F0502020204030204" pitchFamily="34" charset="0"/>
                <a:cs typeface="Times New Roman" panose="02020603050405020304" pitchFamily="18" charset="0"/>
              </a:rPr>
              <a:t>Cognitive and comparative analysis of English and </a:t>
            </a:r>
            <a:r>
              <a:rPr lang="en-US" b="1" dirty="0" smtClean="0">
                <a:latin typeface="Times New Roman" panose="02020603050405020304" pitchFamily="18" charset="0"/>
                <a:ea typeface="Calibri" panose="020F0502020204030204" pitchFamily="34" charset="0"/>
                <a:cs typeface="Times New Roman" panose="02020603050405020304" pitchFamily="18" charset="0"/>
              </a:rPr>
              <a:t>Uzbek </a:t>
            </a:r>
            <a:r>
              <a:rPr lang="en-US" b="1" dirty="0">
                <a:latin typeface="Times New Roman" panose="02020603050405020304" pitchFamily="18" charset="0"/>
                <a:ea typeface="Calibri" panose="020F0502020204030204" pitchFamily="34" charset="0"/>
                <a:cs typeface="Times New Roman" panose="02020603050405020304" pitchFamily="18" charset="0"/>
              </a:rPr>
              <a:t>proverbs</a:t>
            </a:r>
            <a:endParaRPr lang="ru-RU" sz="1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endParaRPr lang="en-US" b="1"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b="1"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r>
              <a:rPr lang="en-US" b="1" dirty="0">
                <a:latin typeface="Times New Roman" panose="02020603050405020304" pitchFamily="18" charset="0"/>
                <a:ea typeface="Calibri" panose="020F0502020204030204" pitchFamily="34" charset="0"/>
                <a:cs typeface="Times New Roman" panose="02020603050405020304" pitchFamily="18" charset="0"/>
              </a:rPr>
              <a:t>Scientific advisor:</a:t>
            </a:r>
          </a:p>
          <a:p>
            <a:pPr algn="ctr">
              <a:lnSpc>
                <a:spcPct val="115000"/>
              </a:lnSpc>
            </a:pPr>
            <a:r>
              <a:rPr lang="en-US" b="1" dirty="0" err="1">
                <a:latin typeface="Times New Roman" panose="02020603050405020304" pitchFamily="18" charset="0"/>
                <a:ea typeface="Calibri" panose="020F0502020204030204" pitchFamily="34" charset="0"/>
                <a:cs typeface="Times New Roman" panose="02020603050405020304" pitchFamily="18" charset="0"/>
              </a:rPr>
              <a:t>Phd</a:t>
            </a:r>
            <a:r>
              <a:rPr lang="en-US" b="1" dirty="0">
                <a:latin typeface="Times New Roman" panose="02020603050405020304" pitchFamily="18" charset="0"/>
                <a:ea typeface="Calibri" panose="020F0502020204030204" pitchFamily="34" charset="0"/>
                <a:cs typeface="Times New Roman" panose="02020603050405020304" pitchFamily="18" charset="0"/>
              </a:rPr>
              <a:t>. Ass., Prof., </a:t>
            </a:r>
            <a:r>
              <a:rPr lang="en-US" b="1" dirty="0" err="1">
                <a:latin typeface="Times New Roman" panose="02020603050405020304" pitchFamily="18" charset="0"/>
                <a:ea typeface="Calibri" panose="020F0502020204030204" pitchFamily="34" charset="0"/>
                <a:cs typeface="Times New Roman" panose="02020603050405020304" pitchFamily="18" charset="0"/>
              </a:rPr>
              <a:t>D.B.Agzamova</a:t>
            </a:r>
            <a:endParaRPr lang="en-US" b="1" dirty="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b="1"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sz="1100" b="1" dirty="0" smtClean="0">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en-US" sz="11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15000"/>
              </a:lnSpc>
            </a:pP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3"/>
          <a:stretch>
            <a:fillRect/>
          </a:stretch>
        </p:blipFill>
        <p:spPr>
          <a:xfrm>
            <a:off x="-86460" y="0"/>
            <a:ext cx="1875610" cy="896245"/>
          </a:xfrm>
          <a:prstGeom prst="rect">
            <a:avLst/>
          </a:prstGeom>
        </p:spPr>
      </p:pic>
      <p:pic>
        <p:nvPicPr>
          <p:cNvPr id="5" name="Рисунок 4"/>
          <p:cNvPicPr>
            <a:picLocks noChangeAspect="1"/>
          </p:cNvPicPr>
          <p:nvPr/>
        </p:nvPicPr>
        <p:blipFill>
          <a:blip r:embed="rId4"/>
          <a:stretch>
            <a:fillRect/>
          </a:stretch>
        </p:blipFill>
        <p:spPr>
          <a:xfrm>
            <a:off x="6524625" y="3400425"/>
            <a:ext cx="2619375" cy="17430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3618" y="1007917"/>
            <a:ext cx="7255457" cy="872837"/>
          </a:xfrm>
        </p:spPr>
        <p:txBody>
          <a:bodyPr/>
          <a:lstStyle/>
          <a:p>
            <a:pPr algn="ctr"/>
            <a:r>
              <a:rPr lang="en-US" sz="2000" dirty="0"/>
              <a:t>II CHAPTER. PAREMIOLOGICAL IMAGE OF THE WORLD - THEORETICAL ASPECTS OF ANALYSIS OF PROVERBS</a:t>
            </a:r>
          </a:p>
        </p:txBody>
      </p:sp>
      <p:sp>
        <p:nvSpPr>
          <p:cNvPr id="3" name="Текст 2"/>
          <p:cNvSpPr>
            <a:spLocks noGrp="1"/>
          </p:cNvSpPr>
          <p:nvPr>
            <p:ph type="body" idx="1"/>
          </p:nvPr>
        </p:nvSpPr>
        <p:spPr>
          <a:xfrm>
            <a:off x="893617" y="1995055"/>
            <a:ext cx="7255457" cy="2599744"/>
          </a:xfrm>
        </p:spPr>
        <p:txBody>
          <a:bodyPr/>
          <a:lstStyle/>
          <a:p>
            <a:pPr marL="101600" indent="0" algn="ctr">
              <a:buNone/>
            </a:pPr>
            <a:r>
              <a:rPr lang="en-US" sz="2400" dirty="0">
                <a:solidFill>
                  <a:srgbClr val="3D4965"/>
                </a:solidFill>
                <a:latin typeface="Dosis"/>
                <a:sym typeface="Dosis"/>
              </a:rPr>
              <a:t>The second chapter of the study focuses on the role of the proverb in the linguistic description of the </a:t>
            </a:r>
            <a:r>
              <a:rPr lang="en-US" sz="2400" dirty="0" err="1">
                <a:solidFill>
                  <a:srgbClr val="3D4965"/>
                </a:solidFill>
                <a:latin typeface="Dosis"/>
                <a:sym typeface="Dosis"/>
              </a:rPr>
              <a:t>paremiological</a:t>
            </a:r>
            <a:r>
              <a:rPr lang="en-US" sz="2400" dirty="0">
                <a:solidFill>
                  <a:srgbClr val="3D4965"/>
                </a:solidFill>
                <a:latin typeface="Dosis"/>
                <a:sym typeface="Dosis"/>
              </a:rPr>
              <a:t> world, its cognitive structure and the comparative-cognitive analysis of proverbs in Uzbek and English.</a:t>
            </a:r>
            <a:r>
              <a:rPr lang="ru-RU" sz="2400" dirty="0">
                <a:solidFill>
                  <a:srgbClr val="3D4965"/>
                </a:solidFill>
                <a:latin typeface="Dosis"/>
                <a:sym typeface="Dosis"/>
              </a:rPr>
              <a:t/>
            </a:r>
            <a:br>
              <a:rPr lang="ru-RU" sz="2400" dirty="0">
                <a:solidFill>
                  <a:srgbClr val="3D4965"/>
                </a:solidFill>
                <a:latin typeface="Dosis"/>
                <a:sym typeface="Dosis"/>
              </a:rPr>
            </a:br>
            <a:endParaRPr lang="ru-RU" dirty="0"/>
          </a:p>
        </p:txBody>
      </p:sp>
      <p:sp>
        <p:nvSpPr>
          <p:cNvPr id="5" name="Номер слайда 4"/>
          <p:cNvSpPr>
            <a:spLocks noGrp="1"/>
          </p:cNvSpPr>
          <p:nvPr>
            <p:ph type="sldNum" idx="12"/>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300" b="0" i="0" u="none" strike="noStrike" kern="0" cap="none" spc="0" normalizeH="0" baseline="0" noProof="0" smtClean="0">
                <a:ln>
                  <a:noFill/>
                </a:ln>
                <a:solidFill>
                  <a:srgbClr val="93783F"/>
                </a:solidFill>
                <a:effectLst/>
                <a:uLnTx/>
                <a:uFillTx/>
                <a:latin typeface="Parisienne"/>
                <a:sym typeface="Parisienne"/>
              </a:rPr>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lang="en" sz="1300" b="0" i="0" u="none" strike="noStrike" kern="0" cap="none" spc="0" normalizeH="0" baseline="0" noProof="0">
              <a:ln>
                <a:noFill/>
              </a:ln>
              <a:solidFill>
                <a:srgbClr val="93783F"/>
              </a:solidFill>
              <a:effectLst/>
              <a:uLnTx/>
              <a:uFillTx/>
              <a:latin typeface="Parisienne"/>
              <a:sym typeface="Parisienne"/>
            </a:endParaRPr>
          </a:p>
        </p:txBody>
      </p:sp>
    </p:spTree>
    <p:extLst>
      <p:ext uri="{BB962C8B-B14F-4D97-AF65-F5344CB8AC3E}">
        <p14:creationId xmlns:p14="http://schemas.microsoft.com/office/powerpoint/2010/main" val="8395804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29"/>
          <p:cNvSpPr txBox="1">
            <a:spLocks noGrp="1"/>
          </p:cNvSpPr>
          <p:nvPr>
            <p:ph type="title"/>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dirty="0" smtClean="0"/>
              <a:t>T</a:t>
            </a:r>
            <a:r>
              <a:rPr lang="en" dirty="0" smtClean="0"/>
              <a:t>ypes of proverbs:</a:t>
            </a:r>
            <a:endParaRPr dirty="0"/>
          </a:p>
        </p:txBody>
      </p:sp>
      <p:sp>
        <p:nvSpPr>
          <p:cNvPr id="237" name="Google Shape;237;p29"/>
          <p:cNvSpPr txBox="1">
            <a:spLocks noGrp="1"/>
          </p:cNvSpPr>
          <p:nvPr>
            <p:ph type="sldNum" sz="quarter"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grpSp>
        <p:nvGrpSpPr>
          <p:cNvPr id="238" name="Google Shape;238;p29"/>
          <p:cNvGrpSpPr/>
          <p:nvPr/>
        </p:nvGrpSpPr>
        <p:grpSpPr>
          <a:xfrm>
            <a:off x="571931" y="1863207"/>
            <a:ext cx="2383978" cy="1177248"/>
            <a:chOff x="323776" y="1814711"/>
            <a:chExt cx="2951862" cy="1569555"/>
          </a:xfrm>
        </p:grpSpPr>
        <p:sp>
          <p:nvSpPr>
            <p:cNvPr id="239" name="Google Shape;239;p29"/>
            <p:cNvSpPr txBox="1"/>
            <p:nvPr/>
          </p:nvSpPr>
          <p:spPr>
            <a:xfrm>
              <a:off x="323776" y="1814711"/>
              <a:ext cx="2293282" cy="1569555"/>
            </a:xfrm>
            <a:prstGeom prst="rect">
              <a:avLst/>
            </a:prstGeom>
            <a:noFill/>
            <a:ln>
              <a:noFill/>
            </a:ln>
          </p:spPr>
          <p:txBody>
            <a:bodyPr spcFirstLastPara="1" wrap="square" lIns="0" tIns="0" rIns="0" bIns="0" anchor="ctr" anchorCtr="0">
              <a:noAutofit/>
            </a:bodyPr>
            <a:lstStyle/>
            <a:p>
              <a:pPr marL="0" lvl="0" indent="0" algn="ctr" rtl="0">
                <a:spcBef>
                  <a:spcPts val="0"/>
                </a:spcBef>
                <a:spcAft>
                  <a:spcPts val="0"/>
                </a:spcAft>
                <a:buNone/>
              </a:pPr>
              <a:r>
                <a:rPr lang="en" sz="1600" b="1" dirty="0" smtClean="0">
                  <a:solidFill>
                    <a:schemeClr val="tx1">
                      <a:lumMod val="50000"/>
                    </a:schemeClr>
                  </a:solidFill>
                  <a:latin typeface="Bellota Text Light"/>
                  <a:ea typeface="Bellota Text Light"/>
                  <a:cs typeface="Bellota Text Light"/>
                  <a:sym typeface="Bellota Text Light"/>
                </a:rPr>
                <a:t>Fully  equivalent</a:t>
              </a:r>
              <a:r>
                <a:rPr lang="en" sz="1600" b="1" dirty="0">
                  <a:solidFill>
                    <a:schemeClr val="tx1">
                      <a:lumMod val="50000"/>
                    </a:schemeClr>
                  </a:solidFill>
                  <a:latin typeface="Bellota Text Light"/>
                  <a:ea typeface="Bellota Text Light"/>
                  <a:cs typeface="Bellota Text Light"/>
                  <a:sym typeface="Bellota Text Light"/>
                </a:rPr>
                <a:t> </a:t>
              </a:r>
              <a:r>
                <a:rPr lang="en" sz="1600" b="1" dirty="0" smtClean="0">
                  <a:solidFill>
                    <a:schemeClr val="tx1">
                      <a:lumMod val="50000"/>
                    </a:schemeClr>
                  </a:solidFill>
                  <a:latin typeface="Bellota Text Light"/>
                  <a:ea typeface="Bellota Text Light"/>
                  <a:cs typeface="Bellota Text Light"/>
                  <a:sym typeface="Bellota Text Light"/>
                </a:rPr>
                <a:t>proverbs</a:t>
              </a:r>
              <a:r>
                <a:rPr lang="en" sz="1600" dirty="0" smtClean="0">
                  <a:solidFill>
                    <a:schemeClr val="tx1">
                      <a:lumMod val="50000"/>
                    </a:schemeClr>
                  </a:solidFill>
                  <a:latin typeface="Bellota Text Light"/>
                  <a:ea typeface="Bellota Text Light"/>
                  <a:cs typeface="Bellota Text Light"/>
                  <a:sym typeface="Bellota Text Light"/>
                </a:rPr>
                <a:t>:</a:t>
              </a:r>
            </a:p>
            <a:p>
              <a:pPr lvl="0" algn="ctr"/>
              <a:r>
                <a:rPr lang="en-US" sz="1600" dirty="0">
                  <a:solidFill>
                    <a:schemeClr val="tx1">
                      <a:lumMod val="50000"/>
                    </a:schemeClr>
                  </a:solidFill>
                  <a:latin typeface="Bellota Text Light"/>
                  <a:ea typeface="Bellota Text Light"/>
                  <a:cs typeface="Bellota Text Light"/>
                  <a:sym typeface="Bellota Text Light"/>
                </a:rPr>
                <a:t>Health is better than </a:t>
              </a:r>
              <a:r>
                <a:rPr lang="en-US" sz="1600" dirty="0" smtClean="0">
                  <a:solidFill>
                    <a:schemeClr val="tx1">
                      <a:lumMod val="50000"/>
                    </a:schemeClr>
                  </a:solidFill>
                  <a:latin typeface="Bellota Text Light"/>
                  <a:ea typeface="Bellota Text Light"/>
                  <a:cs typeface="Bellota Text Light"/>
                  <a:sym typeface="Bellota Text Light"/>
                </a:rPr>
                <a:t>wealth-</a:t>
              </a:r>
              <a:r>
                <a:rPr lang="en-US" sz="1600" dirty="0" err="1" smtClean="0">
                  <a:solidFill>
                    <a:schemeClr val="tx1">
                      <a:lumMod val="50000"/>
                    </a:schemeClr>
                  </a:solidFill>
                  <a:latin typeface="Bellota Text Light"/>
                  <a:ea typeface="Bellota Text Light"/>
                  <a:cs typeface="Bellota Text Light"/>
                  <a:sym typeface="Bellota Text Light"/>
                </a:rPr>
                <a:t>Salomatlik</a:t>
              </a:r>
              <a:r>
                <a:rPr lang="en-US" sz="1600" dirty="0" smtClean="0">
                  <a:solidFill>
                    <a:schemeClr val="tx1">
                      <a:lumMod val="50000"/>
                    </a:schemeClr>
                  </a:solidFill>
                  <a:latin typeface="Bellota Text Light"/>
                  <a:ea typeface="Bellota Text Light"/>
                  <a:cs typeface="Bellota Text Light"/>
                  <a:sym typeface="Bellota Text Light"/>
                </a:rPr>
                <a:t> </a:t>
              </a:r>
              <a:r>
                <a:rPr lang="en-US" sz="1600" dirty="0" err="1" smtClean="0">
                  <a:solidFill>
                    <a:schemeClr val="tx1">
                      <a:lumMod val="50000"/>
                    </a:schemeClr>
                  </a:solidFill>
                  <a:latin typeface="Bellota Text Light"/>
                  <a:ea typeface="Bellota Text Light"/>
                  <a:cs typeface="Bellota Text Light"/>
                  <a:sym typeface="Bellota Text Light"/>
                </a:rPr>
                <a:t>oldindan</a:t>
              </a:r>
              <a:r>
                <a:rPr lang="en-US" sz="1600" dirty="0" smtClean="0">
                  <a:solidFill>
                    <a:schemeClr val="tx1">
                      <a:lumMod val="50000"/>
                    </a:schemeClr>
                  </a:solidFill>
                  <a:latin typeface="Bellota Text Light"/>
                  <a:ea typeface="Bellota Text Light"/>
                  <a:cs typeface="Bellota Text Light"/>
                  <a:sym typeface="Bellota Text Light"/>
                </a:rPr>
                <a:t> </a:t>
              </a:r>
              <a:r>
                <a:rPr lang="en-US" sz="1600" dirty="0" err="1" smtClean="0">
                  <a:solidFill>
                    <a:schemeClr val="tx1">
                      <a:lumMod val="50000"/>
                    </a:schemeClr>
                  </a:solidFill>
                  <a:latin typeface="Bellota Text Light"/>
                  <a:ea typeface="Bellota Text Light"/>
                  <a:cs typeface="Bellota Text Light"/>
                  <a:sym typeface="Bellota Text Light"/>
                </a:rPr>
                <a:t>qimmat</a:t>
              </a:r>
              <a:r>
                <a:rPr lang="en-US" sz="1600" dirty="0" smtClean="0">
                  <a:solidFill>
                    <a:schemeClr val="tx1"/>
                  </a:solidFill>
                  <a:latin typeface="Bellota Text Light"/>
                  <a:ea typeface="Bellota Text Light"/>
                  <a:cs typeface="Bellota Text Light"/>
                  <a:sym typeface="Bellota Text Light"/>
                </a:rPr>
                <a:t>. </a:t>
              </a:r>
              <a:endParaRPr sz="1600" dirty="0">
                <a:solidFill>
                  <a:schemeClr val="tx1"/>
                </a:solidFill>
                <a:latin typeface="Bellota Text Light"/>
                <a:ea typeface="Bellota Text Light"/>
                <a:cs typeface="Bellota Text Light"/>
                <a:sym typeface="Bellota Text Light"/>
              </a:endParaRPr>
            </a:p>
          </p:txBody>
        </p:sp>
        <p:cxnSp>
          <p:nvCxnSpPr>
            <p:cNvPr id="240" name="Google Shape;240;p29"/>
            <p:cNvCxnSpPr/>
            <p:nvPr/>
          </p:nvCxnSpPr>
          <p:spPr>
            <a:xfrm rot="10800000">
              <a:off x="2642038" y="2647950"/>
              <a:ext cx="633600" cy="0"/>
            </a:xfrm>
            <a:prstGeom prst="straightConnector1">
              <a:avLst/>
            </a:prstGeom>
            <a:noFill/>
            <a:ln w="9525" cap="flat" cmpd="sng">
              <a:solidFill>
                <a:schemeClr val="accent3"/>
              </a:solidFill>
              <a:prstDash val="solid"/>
              <a:round/>
              <a:headEnd type="none" w="sm" len="sm"/>
              <a:tailEnd type="oval" w="med" len="med"/>
            </a:ln>
          </p:spPr>
        </p:cxnSp>
      </p:grpSp>
      <p:grpSp>
        <p:nvGrpSpPr>
          <p:cNvPr id="241" name="Google Shape;241;p29"/>
          <p:cNvGrpSpPr/>
          <p:nvPr/>
        </p:nvGrpSpPr>
        <p:grpSpPr>
          <a:xfrm>
            <a:off x="4349829" y="1125778"/>
            <a:ext cx="3559985" cy="1408415"/>
            <a:chOff x="4614404" y="1709126"/>
            <a:chExt cx="4059378" cy="1033460"/>
          </a:xfrm>
        </p:grpSpPr>
        <p:sp>
          <p:nvSpPr>
            <p:cNvPr id="242" name="Google Shape;242;p29"/>
            <p:cNvSpPr txBox="1"/>
            <p:nvPr/>
          </p:nvSpPr>
          <p:spPr>
            <a:xfrm>
              <a:off x="5885963" y="1709126"/>
              <a:ext cx="2787819" cy="1033460"/>
            </a:xfrm>
            <a:prstGeom prst="rect">
              <a:avLst/>
            </a:prstGeom>
            <a:noFill/>
            <a:ln>
              <a:noFill/>
            </a:ln>
          </p:spPr>
          <p:txBody>
            <a:bodyPr spcFirstLastPara="1" wrap="square" lIns="0" tIns="0" rIns="0" bIns="0" anchor="ctr" anchorCtr="0">
              <a:noAutofit/>
            </a:bodyPr>
            <a:lstStyle/>
            <a:p>
              <a:pPr lvl="0" algn="ctr"/>
              <a:r>
                <a:rPr lang="en-US" sz="1600" b="1" dirty="0">
                  <a:solidFill>
                    <a:schemeClr val="dk1"/>
                  </a:solidFill>
                  <a:latin typeface="Bellota Text Light"/>
                  <a:ea typeface="Bellota Text Light"/>
                  <a:cs typeface="Bellota Text Light"/>
                  <a:sym typeface="Bellota Text Light"/>
                </a:rPr>
                <a:t>Incompatible proverbs</a:t>
              </a:r>
              <a:r>
                <a:rPr lang="en-US" sz="1600" dirty="0" smtClean="0">
                  <a:solidFill>
                    <a:schemeClr val="dk1"/>
                  </a:solidFill>
                  <a:latin typeface="Bellota Text Light"/>
                  <a:ea typeface="Bellota Text Light"/>
                  <a:cs typeface="Bellota Text Light"/>
                  <a:sym typeface="Bellota Text Light"/>
                </a:rPr>
                <a:t>:</a:t>
              </a:r>
            </a:p>
            <a:p>
              <a:pPr lvl="0" algn="ctr"/>
              <a:r>
                <a:rPr lang="en-US" sz="1600" dirty="0" smtClean="0">
                  <a:solidFill>
                    <a:schemeClr val="dk1"/>
                  </a:solidFill>
                  <a:latin typeface="Bellota Text Light"/>
                  <a:ea typeface="Bellota Text Light"/>
                  <a:cs typeface="Bellota Text Light"/>
                  <a:sym typeface="Bellota Text Light"/>
                </a:rPr>
                <a:t>There’s </a:t>
              </a:r>
              <a:r>
                <a:rPr lang="en-US" sz="1600" dirty="0">
                  <a:solidFill>
                    <a:schemeClr val="dk1"/>
                  </a:solidFill>
                  <a:latin typeface="Bellota Text Light"/>
                  <a:ea typeface="Bellota Text Light"/>
                  <a:cs typeface="Bellota Text Light"/>
                  <a:sym typeface="Bellota Text Light"/>
                </a:rPr>
                <a:t>many a slip ‘twixt the cup and the </a:t>
              </a:r>
              <a:r>
                <a:rPr lang="en-US" sz="1600" dirty="0" smtClean="0">
                  <a:solidFill>
                    <a:schemeClr val="dk1"/>
                  </a:solidFill>
                  <a:latin typeface="Bellota Text Light"/>
                  <a:ea typeface="Bellota Text Light"/>
                  <a:cs typeface="Bellota Text Light"/>
                  <a:sym typeface="Bellota Text Light"/>
                </a:rPr>
                <a:t>lip- </a:t>
              </a:r>
              <a:r>
                <a:rPr lang="en-US" sz="1600" dirty="0" err="1">
                  <a:solidFill>
                    <a:schemeClr val="dk1"/>
                  </a:solidFill>
                  <a:latin typeface="Bellota Text Light"/>
                  <a:ea typeface="Bellota Text Light"/>
                  <a:cs typeface="Bellota Text Light"/>
                  <a:sym typeface="Bellota Text Light"/>
                </a:rPr>
                <a:t>Q</a:t>
              </a:r>
              <a:r>
                <a:rPr lang="en-US" sz="1600" dirty="0" err="1" smtClean="0">
                  <a:solidFill>
                    <a:schemeClr val="dk1"/>
                  </a:solidFill>
                  <a:latin typeface="Bellota Text Light"/>
                  <a:ea typeface="Bellota Text Light"/>
                  <a:cs typeface="Bellota Text Light"/>
                  <a:sym typeface="Bellota Text Light"/>
                </a:rPr>
                <a:t>ayerda</a:t>
              </a:r>
              <a:r>
                <a:rPr lang="en-US" sz="1600" dirty="0" smtClean="0">
                  <a:solidFill>
                    <a:schemeClr val="dk1"/>
                  </a:solidFill>
                  <a:latin typeface="Bellota Text Light"/>
                  <a:ea typeface="Bellota Text Light"/>
                  <a:cs typeface="Bellota Text Light"/>
                  <a:sym typeface="Bellota Text Light"/>
                </a:rPr>
                <a:t> </a:t>
              </a:r>
              <a:r>
                <a:rPr lang="en-US" sz="1600" dirty="0" err="1" smtClean="0">
                  <a:solidFill>
                    <a:schemeClr val="dk1"/>
                  </a:solidFill>
                  <a:latin typeface="Bellota Text Light"/>
                  <a:ea typeface="Bellota Text Light"/>
                  <a:cs typeface="Bellota Text Light"/>
                  <a:sym typeface="Bellota Text Light"/>
                </a:rPr>
                <a:t>siljishlar</a:t>
              </a:r>
              <a:r>
                <a:rPr lang="en-US" sz="1600" dirty="0" smtClean="0">
                  <a:solidFill>
                    <a:schemeClr val="dk1"/>
                  </a:solidFill>
                  <a:latin typeface="Bellota Text Light"/>
                  <a:ea typeface="Bellota Text Light"/>
                  <a:cs typeface="Bellota Text Light"/>
                  <a:sym typeface="Bellota Text Light"/>
                </a:rPr>
                <a:t> </a:t>
              </a:r>
              <a:r>
                <a:rPr lang="en-US" sz="1600" dirty="0" err="1" smtClean="0">
                  <a:solidFill>
                    <a:schemeClr val="dk1"/>
                  </a:solidFill>
                  <a:latin typeface="Bellota Text Light"/>
                  <a:ea typeface="Bellota Text Light"/>
                  <a:cs typeface="Bellota Text Light"/>
                  <a:sym typeface="Bellota Text Light"/>
                </a:rPr>
                <a:t>ko`p</a:t>
              </a:r>
              <a:r>
                <a:rPr lang="en-US" sz="1600" dirty="0" smtClean="0">
                  <a:solidFill>
                    <a:schemeClr val="dk1"/>
                  </a:solidFill>
                  <a:latin typeface="Bellota Text Light"/>
                  <a:ea typeface="Bellota Text Light"/>
                  <a:cs typeface="Bellota Text Light"/>
                  <a:sym typeface="Bellota Text Light"/>
                </a:rPr>
                <a:t> </a:t>
              </a:r>
              <a:r>
                <a:rPr lang="en-US" sz="1600" dirty="0" err="1" smtClean="0">
                  <a:solidFill>
                    <a:schemeClr val="dk1"/>
                  </a:solidFill>
                  <a:latin typeface="Bellota Text Light"/>
                  <a:ea typeface="Bellota Text Light"/>
                  <a:cs typeface="Bellota Text Light"/>
                  <a:sym typeface="Bellota Text Light"/>
                </a:rPr>
                <a:t>bo`lsa</a:t>
              </a:r>
              <a:r>
                <a:rPr lang="en-US" sz="1600" dirty="0" smtClean="0">
                  <a:solidFill>
                    <a:schemeClr val="dk1"/>
                  </a:solidFill>
                  <a:latin typeface="Bellota Text Light"/>
                  <a:ea typeface="Bellota Text Light"/>
                  <a:cs typeface="Bellota Text Light"/>
                  <a:sym typeface="Bellota Text Light"/>
                </a:rPr>
                <a:t> </a:t>
              </a:r>
              <a:r>
                <a:rPr lang="en-US" sz="1600" dirty="0" err="1" smtClean="0">
                  <a:solidFill>
                    <a:schemeClr val="dk1"/>
                  </a:solidFill>
                  <a:latin typeface="Bellota Text Light"/>
                  <a:ea typeface="Bellota Text Light"/>
                  <a:cs typeface="Bellota Text Light"/>
                  <a:sym typeface="Bellota Text Light"/>
                </a:rPr>
                <a:t>finjon</a:t>
              </a:r>
              <a:r>
                <a:rPr lang="en-US" sz="1600" dirty="0" smtClean="0">
                  <a:solidFill>
                    <a:schemeClr val="dk1"/>
                  </a:solidFill>
                  <a:latin typeface="Bellota Text Light"/>
                  <a:ea typeface="Bellota Text Light"/>
                  <a:cs typeface="Bellota Text Light"/>
                  <a:sym typeface="Bellota Text Light"/>
                </a:rPr>
                <a:t> </a:t>
              </a:r>
              <a:r>
                <a:rPr lang="en-US" sz="1600" dirty="0" err="1" smtClean="0">
                  <a:solidFill>
                    <a:schemeClr val="dk1"/>
                  </a:solidFill>
                  <a:latin typeface="Bellota Text Light"/>
                  <a:ea typeface="Bellota Text Light"/>
                  <a:cs typeface="Bellota Text Light"/>
                  <a:sym typeface="Bellota Text Light"/>
                </a:rPr>
                <a:t>va</a:t>
              </a:r>
              <a:r>
                <a:rPr lang="en-US" sz="1600" dirty="0" smtClean="0">
                  <a:solidFill>
                    <a:schemeClr val="dk1"/>
                  </a:solidFill>
                  <a:latin typeface="Bellota Text Light"/>
                  <a:ea typeface="Bellota Text Light"/>
                  <a:cs typeface="Bellota Text Light"/>
                  <a:sym typeface="Bellota Text Light"/>
                </a:rPr>
                <a:t> lab </a:t>
              </a:r>
              <a:r>
                <a:rPr lang="en-US" sz="1600" dirty="0" err="1" smtClean="0">
                  <a:solidFill>
                    <a:schemeClr val="dk1"/>
                  </a:solidFill>
                  <a:latin typeface="Bellota Text Light"/>
                  <a:ea typeface="Bellota Text Light"/>
                  <a:cs typeface="Bellota Text Light"/>
                  <a:sym typeface="Bellota Text Light"/>
                </a:rPr>
                <a:t>ikkilanadi</a:t>
              </a:r>
              <a:r>
                <a:rPr lang="en-US" sz="1600" dirty="0" smtClean="0">
                  <a:solidFill>
                    <a:schemeClr val="dk1"/>
                  </a:solidFill>
                  <a:latin typeface="Bellota Text Light"/>
                  <a:ea typeface="Bellota Text Light"/>
                  <a:cs typeface="Bellota Text Light"/>
                  <a:sym typeface="Bellota Text Light"/>
                </a:rPr>
                <a:t>.</a:t>
              </a:r>
              <a:endParaRPr sz="1600" dirty="0">
                <a:solidFill>
                  <a:schemeClr val="dk1"/>
                </a:solidFill>
                <a:latin typeface="Bellota Text Light"/>
                <a:ea typeface="Bellota Text Light"/>
                <a:cs typeface="Bellota Text Light"/>
                <a:sym typeface="Bellota Text Light"/>
              </a:endParaRPr>
            </a:p>
          </p:txBody>
        </p:sp>
        <p:cxnSp>
          <p:nvCxnSpPr>
            <p:cNvPr id="243" name="Google Shape;243;p29"/>
            <p:cNvCxnSpPr/>
            <p:nvPr/>
          </p:nvCxnSpPr>
          <p:spPr>
            <a:xfrm>
              <a:off x="4614404" y="1802838"/>
              <a:ext cx="1286701" cy="0"/>
            </a:xfrm>
            <a:prstGeom prst="straightConnector1">
              <a:avLst/>
            </a:prstGeom>
            <a:noFill/>
            <a:ln w="9525" cap="flat" cmpd="sng">
              <a:solidFill>
                <a:schemeClr val="accent2"/>
              </a:solidFill>
              <a:prstDash val="solid"/>
              <a:round/>
              <a:headEnd type="none" w="sm" len="sm"/>
              <a:tailEnd type="oval" w="med" len="med"/>
            </a:ln>
          </p:spPr>
        </p:cxnSp>
      </p:grpSp>
      <p:grpSp>
        <p:nvGrpSpPr>
          <p:cNvPr id="244" name="Google Shape;244;p29"/>
          <p:cNvGrpSpPr/>
          <p:nvPr/>
        </p:nvGrpSpPr>
        <p:grpSpPr>
          <a:xfrm>
            <a:off x="4200770" y="3276303"/>
            <a:ext cx="3922283" cy="1270781"/>
            <a:chOff x="4991785" y="3191568"/>
            <a:chExt cx="4530241" cy="1118581"/>
          </a:xfrm>
        </p:grpSpPr>
        <p:sp>
          <p:nvSpPr>
            <p:cNvPr id="245" name="Google Shape;245;p29"/>
            <p:cNvSpPr txBox="1"/>
            <p:nvPr/>
          </p:nvSpPr>
          <p:spPr>
            <a:xfrm>
              <a:off x="6428278" y="3191568"/>
              <a:ext cx="3093748" cy="1118581"/>
            </a:xfrm>
            <a:prstGeom prst="rect">
              <a:avLst/>
            </a:prstGeom>
            <a:noFill/>
            <a:ln>
              <a:noFill/>
            </a:ln>
          </p:spPr>
          <p:txBody>
            <a:bodyPr spcFirstLastPara="1" wrap="square" lIns="0" tIns="0" rIns="0" bIns="0" anchor="ctr" anchorCtr="0">
              <a:noAutofit/>
            </a:bodyPr>
            <a:lstStyle/>
            <a:p>
              <a:pPr lvl="0"/>
              <a:r>
                <a:rPr lang="en-US" sz="1600" b="1" dirty="0">
                  <a:solidFill>
                    <a:schemeClr val="dk1"/>
                  </a:solidFill>
                  <a:latin typeface="Bellota Text Light"/>
                  <a:ea typeface="Bellota Text Light"/>
                  <a:cs typeface="Bellota Text Light"/>
                  <a:sym typeface="Bellota Text Light"/>
                </a:rPr>
                <a:t>Partially  equivalent proverbs:</a:t>
              </a:r>
            </a:p>
            <a:p>
              <a:pPr lvl="0"/>
              <a:r>
                <a:rPr lang="en-US" sz="1600" dirty="0">
                  <a:solidFill>
                    <a:schemeClr val="dk1"/>
                  </a:solidFill>
                  <a:latin typeface="Bellota Text Light"/>
                  <a:ea typeface="Bellota Text Light"/>
                  <a:cs typeface="Bellota Text Light"/>
                  <a:sym typeface="Bellota Text Light"/>
                </a:rPr>
                <a:t>Better an egg today than a hen tomorrow -</a:t>
              </a:r>
              <a:r>
                <a:rPr lang="en-US" sz="1600" dirty="0" err="1">
                  <a:solidFill>
                    <a:schemeClr val="dk1"/>
                  </a:solidFill>
                  <a:latin typeface="Bellota Text Light"/>
                  <a:ea typeface="Bellota Text Light"/>
                  <a:cs typeface="Bellota Text Light"/>
                  <a:sym typeface="Bellota Text Light"/>
                </a:rPr>
                <a:t>Naqdi</a:t>
              </a:r>
              <a:r>
                <a:rPr lang="en-US" sz="1600" dirty="0">
                  <a:solidFill>
                    <a:schemeClr val="dk1"/>
                  </a:solidFill>
                  <a:latin typeface="Bellota Text Light"/>
                  <a:ea typeface="Bellota Text Light"/>
                  <a:cs typeface="Bellota Text Light"/>
                  <a:sym typeface="Bellota Text Light"/>
                </a:rPr>
                <a:t> </a:t>
              </a:r>
              <a:r>
                <a:rPr lang="en-US" sz="1600" dirty="0" err="1">
                  <a:solidFill>
                    <a:schemeClr val="dk1"/>
                  </a:solidFill>
                  <a:latin typeface="Bellota Text Light"/>
                  <a:ea typeface="Bellota Text Light"/>
                  <a:cs typeface="Bellota Text Light"/>
                  <a:sym typeface="Bellota Text Light"/>
                </a:rPr>
                <a:t>asal</a:t>
              </a:r>
              <a:r>
                <a:rPr lang="en-US" sz="1600" dirty="0">
                  <a:solidFill>
                    <a:schemeClr val="dk1"/>
                  </a:solidFill>
                  <a:latin typeface="Bellota Text Light"/>
                  <a:ea typeface="Bellota Text Light"/>
                  <a:cs typeface="Bellota Text Light"/>
                  <a:sym typeface="Bellota Text Light"/>
                </a:rPr>
                <a:t>, </a:t>
              </a:r>
              <a:r>
                <a:rPr lang="en-US" sz="1600" dirty="0" err="1">
                  <a:solidFill>
                    <a:schemeClr val="dk1"/>
                  </a:solidFill>
                  <a:latin typeface="Bellota Text Light"/>
                  <a:ea typeface="Bellota Text Light"/>
                  <a:cs typeface="Bellota Text Light"/>
                  <a:sym typeface="Bellota Text Light"/>
                </a:rPr>
                <a:t>nasiyasi</a:t>
              </a:r>
              <a:r>
                <a:rPr lang="en-US" sz="1600" dirty="0">
                  <a:solidFill>
                    <a:schemeClr val="dk1"/>
                  </a:solidFill>
                  <a:latin typeface="Bellota Text Light"/>
                  <a:ea typeface="Bellota Text Light"/>
                  <a:cs typeface="Bellota Text Light"/>
                  <a:sym typeface="Bellota Text Light"/>
                </a:rPr>
                <a:t> </a:t>
              </a:r>
              <a:r>
                <a:rPr lang="en-US" sz="1600" dirty="0" err="1">
                  <a:solidFill>
                    <a:schemeClr val="dk1"/>
                  </a:solidFill>
                  <a:latin typeface="Bellota Text Light"/>
                  <a:ea typeface="Bellota Text Light"/>
                  <a:cs typeface="Bellota Text Light"/>
                  <a:sym typeface="Bellota Text Light"/>
                </a:rPr>
                <a:t>kasal</a:t>
              </a:r>
              <a:r>
                <a:rPr lang="en-US" sz="1600" dirty="0">
                  <a:solidFill>
                    <a:schemeClr val="dk1"/>
                  </a:solidFill>
                  <a:latin typeface="Bellota Text Light"/>
                  <a:ea typeface="Bellota Text Light"/>
                  <a:cs typeface="Bellota Text Light"/>
                  <a:sym typeface="Bellota Text Light"/>
                </a:rPr>
                <a:t> </a:t>
              </a:r>
              <a:endParaRPr sz="1600" dirty="0">
                <a:solidFill>
                  <a:schemeClr val="dk1"/>
                </a:solidFill>
                <a:latin typeface="Bellota Text Light"/>
                <a:ea typeface="Bellota Text Light"/>
                <a:cs typeface="Bellota Text Light"/>
                <a:sym typeface="Bellota Text Light"/>
              </a:endParaRPr>
            </a:p>
          </p:txBody>
        </p:sp>
        <p:cxnSp>
          <p:nvCxnSpPr>
            <p:cNvPr id="246" name="Google Shape;246;p29"/>
            <p:cNvCxnSpPr/>
            <p:nvPr/>
          </p:nvCxnSpPr>
          <p:spPr>
            <a:xfrm>
              <a:off x="4991785" y="3788669"/>
              <a:ext cx="1286700" cy="0"/>
            </a:xfrm>
            <a:prstGeom prst="straightConnector1">
              <a:avLst/>
            </a:prstGeom>
            <a:noFill/>
            <a:ln w="9525" cap="flat" cmpd="sng">
              <a:solidFill>
                <a:schemeClr val="accent4"/>
              </a:solidFill>
              <a:prstDash val="solid"/>
              <a:round/>
              <a:headEnd type="none" w="sm" len="sm"/>
              <a:tailEnd type="oval" w="med" len="med"/>
            </a:ln>
          </p:spPr>
        </p:cxnSp>
      </p:grpSp>
      <p:grpSp>
        <p:nvGrpSpPr>
          <p:cNvPr id="247" name="Google Shape;247;p29"/>
          <p:cNvGrpSpPr/>
          <p:nvPr/>
        </p:nvGrpSpPr>
        <p:grpSpPr>
          <a:xfrm>
            <a:off x="2900769" y="1552312"/>
            <a:ext cx="2423627" cy="2420726"/>
            <a:chOff x="3169984" y="1163229"/>
            <a:chExt cx="2799293" cy="2795941"/>
          </a:xfrm>
        </p:grpSpPr>
        <p:sp>
          <p:nvSpPr>
            <p:cNvPr id="248" name="Google Shape;248;p29"/>
            <p:cNvSpPr/>
            <p:nvPr/>
          </p:nvSpPr>
          <p:spPr>
            <a:xfrm rot="3600185">
              <a:off x="3169984" y="1184511"/>
              <a:ext cx="2774659" cy="2774660"/>
            </a:xfrm>
            <a:prstGeom prst="blockArc">
              <a:avLst>
                <a:gd name="adj1" fmla="val 12622480"/>
                <a:gd name="adj2" fmla="val 19781569"/>
                <a:gd name="adj3" fmla="val 20773"/>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9"/>
            <p:cNvSpPr/>
            <p:nvPr/>
          </p:nvSpPr>
          <p:spPr>
            <a:xfrm rot="10800000">
              <a:off x="3183490" y="1163229"/>
              <a:ext cx="2774700" cy="2774700"/>
            </a:xfrm>
            <a:prstGeom prst="blockArc">
              <a:avLst>
                <a:gd name="adj1" fmla="val 12622480"/>
                <a:gd name="adj2" fmla="val 19662822"/>
                <a:gd name="adj3" fmla="val 20729"/>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29"/>
            <p:cNvSpPr/>
            <p:nvPr/>
          </p:nvSpPr>
          <p:spPr>
            <a:xfrm rot="-3600185">
              <a:off x="3194618" y="1184114"/>
              <a:ext cx="2774659" cy="2774659"/>
            </a:xfrm>
            <a:prstGeom prst="blockArc">
              <a:avLst>
                <a:gd name="adj1" fmla="val 12622480"/>
                <a:gd name="adj2" fmla="val 19703271"/>
                <a:gd name="adj3" fmla="val 20851"/>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51" name="Google Shape;251;p29"/>
            <p:cNvGrpSpPr/>
            <p:nvPr/>
          </p:nvGrpSpPr>
          <p:grpSpPr>
            <a:xfrm rot="-7200165">
              <a:off x="3337679" y="2826785"/>
              <a:ext cx="585011" cy="585536"/>
              <a:chOff x="1967628" y="812211"/>
              <a:chExt cx="588000" cy="588000"/>
            </a:xfrm>
          </p:grpSpPr>
          <p:sp>
            <p:nvSpPr>
              <p:cNvPr id="252" name="Google Shape;252;p29"/>
              <p:cNvSpPr/>
              <p:nvPr/>
            </p:nvSpPr>
            <p:spPr>
              <a:xfrm rot="39023">
                <a:off x="1970909" y="815492"/>
                <a:ext cx="581437" cy="581437"/>
              </a:xfrm>
              <a:prstGeom prst="pie">
                <a:avLst>
                  <a:gd name="adj1" fmla="val 6190354"/>
                  <a:gd name="adj2" fmla="val 14996165"/>
                </a:avLst>
              </a:prstGeom>
              <a:solidFill>
                <a:schemeClr val="accent3"/>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9"/>
              <p:cNvSpPr/>
              <p:nvPr/>
            </p:nvSpPr>
            <p:spPr>
              <a:xfrm rot="10800000">
                <a:off x="1970875" y="815525"/>
                <a:ext cx="581400" cy="581400"/>
              </a:xfrm>
              <a:prstGeom prst="pie">
                <a:avLst>
                  <a:gd name="adj1" fmla="val 4028252"/>
                  <a:gd name="adj2" fmla="val 17183677"/>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 name="Google Shape;254;p29"/>
            <p:cNvGrpSpPr/>
            <p:nvPr/>
          </p:nvGrpSpPr>
          <p:grpSpPr>
            <a:xfrm>
              <a:off x="4264097" y="1180331"/>
              <a:ext cx="585001" cy="585530"/>
              <a:chOff x="1970048" y="811613"/>
              <a:chExt cx="588000" cy="588000"/>
            </a:xfrm>
          </p:grpSpPr>
          <p:sp>
            <p:nvSpPr>
              <p:cNvPr id="255" name="Google Shape;255;p29"/>
              <p:cNvSpPr/>
              <p:nvPr/>
            </p:nvSpPr>
            <p:spPr>
              <a:xfrm rot="39023">
                <a:off x="1973329" y="814894"/>
                <a:ext cx="581437" cy="581437"/>
              </a:xfrm>
              <a:prstGeom prst="pie">
                <a:avLst>
                  <a:gd name="adj1" fmla="val 6190354"/>
                  <a:gd name="adj2" fmla="val 14996165"/>
                </a:avLst>
              </a:prstGeom>
              <a:solidFill>
                <a:schemeClr val="accent2"/>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9"/>
              <p:cNvSpPr/>
              <p:nvPr/>
            </p:nvSpPr>
            <p:spPr>
              <a:xfrm rot="10800000">
                <a:off x="1973295" y="814927"/>
                <a:ext cx="581400" cy="581400"/>
              </a:xfrm>
              <a:prstGeom prst="pie">
                <a:avLst>
                  <a:gd name="adj1" fmla="val 4028252"/>
                  <a:gd name="adj2" fmla="val 17183677"/>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7" name="Google Shape;257;p29"/>
            <p:cNvGrpSpPr/>
            <p:nvPr/>
          </p:nvGrpSpPr>
          <p:grpSpPr>
            <a:xfrm rot="7200165">
              <a:off x="5229930" y="2804716"/>
              <a:ext cx="585011" cy="585536"/>
              <a:chOff x="1977085" y="811649"/>
              <a:chExt cx="588000" cy="588000"/>
            </a:xfrm>
          </p:grpSpPr>
          <p:sp>
            <p:nvSpPr>
              <p:cNvPr id="258" name="Google Shape;258;p29"/>
              <p:cNvSpPr/>
              <p:nvPr/>
            </p:nvSpPr>
            <p:spPr>
              <a:xfrm rot="39023">
                <a:off x="1980366" y="814930"/>
                <a:ext cx="581437" cy="581437"/>
              </a:xfrm>
              <a:prstGeom prst="pie">
                <a:avLst>
                  <a:gd name="adj1" fmla="val 6190354"/>
                  <a:gd name="adj2" fmla="val 14996165"/>
                </a:avLst>
              </a:prstGeom>
              <a:solidFill>
                <a:schemeClr val="accent4"/>
              </a:solidFill>
              <a:ln>
                <a:noFill/>
              </a:ln>
              <a:effectLst>
                <a:outerShdw blurRad="142875" algn="bl" rotWithShape="0">
                  <a:srgbClr val="000000">
                    <a:alpha val="4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9"/>
              <p:cNvSpPr/>
              <p:nvPr/>
            </p:nvSpPr>
            <p:spPr>
              <a:xfrm rot="10800000">
                <a:off x="1980332" y="814963"/>
                <a:ext cx="581400" cy="581400"/>
              </a:xfrm>
              <a:prstGeom prst="pie">
                <a:avLst>
                  <a:gd name="adj1" fmla="val 4028252"/>
                  <a:gd name="adj2" fmla="val 17183677"/>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0" name="Google Shape;260;p29"/>
            <p:cNvSpPr txBox="1"/>
            <p:nvPr/>
          </p:nvSpPr>
          <p:spPr>
            <a:xfrm>
              <a:off x="4334550" y="1255312"/>
              <a:ext cx="509100" cy="267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chemeClr val="lt1"/>
                  </a:solidFill>
                  <a:latin typeface="Vidaloka"/>
                  <a:ea typeface="Vidaloka"/>
                  <a:cs typeface="Vidaloka"/>
                  <a:sym typeface="Vidaloka"/>
                </a:rPr>
                <a:t>03 </a:t>
              </a:r>
              <a:endParaRPr sz="1600" dirty="0">
                <a:solidFill>
                  <a:schemeClr val="lt1"/>
                </a:solidFill>
                <a:latin typeface="Vidaloka"/>
                <a:ea typeface="Vidaloka"/>
                <a:cs typeface="Vidaloka"/>
                <a:sym typeface="Vidaloka"/>
              </a:endParaRPr>
            </a:p>
          </p:txBody>
        </p:sp>
        <p:sp>
          <p:nvSpPr>
            <p:cNvPr id="261" name="Google Shape;261;p29"/>
            <p:cNvSpPr txBox="1"/>
            <p:nvPr/>
          </p:nvSpPr>
          <p:spPr>
            <a:xfrm>
              <a:off x="3375648" y="2887440"/>
              <a:ext cx="509100" cy="267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a:solidFill>
                    <a:schemeClr val="lt1"/>
                  </a:solidFill>
                  <a:latin typeface="Vidaloka"/>
                  <a:ea typeface="Vidaloka"/>
                  <a:cs typeface="Vidaloka"/>
                  <a:sym typeface="Vidaloka"/>
                </a:rPr>
                <a:t>01 </a:t>
              </a:r>
              <a:endParaRPr sz="1600">
                <a:solidFill>
                  <a:schemeClr val="lt1"/>
                </a:solidFill>
                <a:latin typeface="Vidaloka"/>
                <a:ea typeface="Vidaloka"/>
                <a:cs typeface="Vidaloka"/>
                <a:sym typeface="Vidaloka"/>
              </a:endParaRPr>
            </a:p>
          </p:txBody>
        </p:sp>
        <p:sp>
          <p:nvSpPr>
            <p:cNvPr id="262" name="Google Shape;262;p29"/>
            <p:cNvSpPr txBox="1"/>
            <p:nvPr/>
          </p:nvSpPr>
          <p:spPr>
            <a:xfrm>
              <a:off x="5281877" y="2857865"/>
              <a:ext cx="509100" cy="267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600" dirty="0">
                  <a:solidFill>
                    <a:schemeClr val="lt1"/>
                  </a:solidFill>
                  <a:latin typeface="Vidaloka"/>
                  <a:ea typeface="Vidaloka"/>
                  <a:cs typeface="Vidaloka"/>
                  <a:sym typeface="Vidaloka"/>
                </a:rPr>
                <a:t>02 </a:t>
              </a:r>
              <a:endParaRPr sz="1600" dirty="0">
                <a:solidFill>
                  <a:schemeClr val="lt1"/>
                </a:solidFill>
                <a:latin typeface="Vidaloka"/>
                <a:ea typeface="Vidaloka"/>
                <a:cs typeface="Vidaloka"/>
                <a:sym typeface="Vidaloka"/>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20" name="Google Shape;220;p27"/>
          <p:cNvSpPr txBox="1">
            <a:spLocks noGrp="1"/>
          </p:cNvSpPr>
          <p:nvPr>
            <p:ph type="sldNum" sz="quarter"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1252" y="864681"/>
            <a:ext cx="2847111" cy="3360449"/>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4734" y="864682"/>
            <a:ext cx="2816519" cy="3360448"/>
          </a:xfrm>
          <a:prstGeom prst="rect">
            <a:avLst/>
          </a:prstGeom>
        </p:spPr>
      </p:pic>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7624" y="864680"/>
            <a:ext cx="2793405" cy="336044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3618" y="633845"/>
            <a:ext cx="7255457" cy="744020"/>
          </a:xfrm>
        </p:spPr>
        <p:txBody>
          <a:bodyPr/>
          <a:lstStyle/>
          <a:p>
            <a:pPr algn="ctr"/>
            <a:r>
              <a:rPr lang="en-US" sz="2000" dirty="0"/>
              <a:t>III CHAPTER. COMPARATIVE AND </a:t>
            </a:r>
            <a:r>
              <a:rPr lang="en-US" sz="2000" dirty="0" smtClean="0"/>
              <a:t>COGNITIVE </a:t>
            </a:r>
            <a:r>
              <a:rPr lang="en-US" sz="2000" dirty="0"/>
              <a:t>ANALYSIS OF THE FAMILY IN ENGLISH AND UZBEK </a:t>
            </a:r>
            <a:r>
              <a:rPr lang="en-US" sz="2000" dirty="0" smtClean="0"/>
              <a:t>PROVERBS</a:t>
            </a:r>
            <a:endParaRPr lang="en-US" sz="2000" dirty="0"/>
          </a:p>
        </p:txBody>
      </p:sp>
      <p:sp>
        <p:nvSpPr>
          <p:cNvPr id="3" name="Текст 2"/>
          <p:cNvSpPr>
            <a:spLocks noGrp="1"/>
          </p:cNvSpPr>
          <p:nvPr>
            <p:ph type="body" idx="1"/>
          </p:nvPr>
        </p:nvSpPr>
        <p:spPr>
          <a:xfrm>
            <a:off x="446809" y="1600200"/>
            <a:ext cx="8021782" cy="3231572"/>
          </a:xfrm>
        </p:spPr>
        <p:txBody>
          <a:bodyPr/>
          <a:lstStyle/>
          <a:p>
            <a:pPr marL="101600" indent="0" algn="ctr">
              <a:buNone/>
            </a:pPr>
            <a:r>
              <a:rPr lang="en-US" dirty="0"/>
              <a:t>The third chapter provides a comparative analysis of articles in Uzbek and English using the "Family" component. In addition, a comparative and cognitive analysis of English and Uzbek proverbs with the components "husband" - "wife", </a:t>
            </a:r>
            <a:r>
              <a:rPr lang="en-US" dirty="0" smtClean="0"/>
              <a:t>“</a:t>
            </a:r>
            <a:r>
              <a:rPr lang="en-US" dirty="0" err="1" smtClean="0"/>
              <a:t>er</a:t>
            </a:r>
            <a:r>
              <a:rPr lang="en-US" dirty="0" smtClean="0"/>
              <a:t>" </a:t>
            </a:r>
            <a:r>
              <a:rPr lang="en-US" dirty="0"/>
              <a:t>- </a:t>
            </a:r>
            <a:r>
              <a:rPr lang="en-US" dirty="0" smtClean="0"/>
              <a:t>“</a:t>
            </a:r>
            <a:r>
              <a:rPr lang="en-US" dirty="0" err="1" smtClean="0"/>
              <a:t>xotin</a:t>
            </a:r>
            <a:r>
              <a:rPr lang="en-US" dirty="0" smtClean="0"/>
              <a:t>". </a:t>
            </a:r>
            <a:r>
              <a:rPr lang="en-US" dirty="0"/>
              <a:t>According to him, the influence of the mentality, lifestyle, customs and values of both nations has played an important role in the emergence of articles on the concept of family in </a:t>
            </a:r>
            <a:r>
              <a:rPr lang="en-US" dirty="0" smtClean="0"/>
              <a:t>English and Uzbek </a:t>
            </a:r>
            <a:r>
              <a:rPr lang="en-US" dirty="0"/>
              <a:t>.</a:t>
            </a:r>
            <a:endParaRPr lang="ru-RU" dirty="0"/>
          </a:p>
        </p:txBody>
      </p:sp>
      <p:sp>
        <p:nvSpPr>
          <p:cNvPr id="5" name="Номер слайда 4"/>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17353342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5" name="Google Shape;165;p22"/>
          <p:cNvSpPr txBox="1">
            <a:spLocks noGrp="1"/>
          </p:cNvSpPr>
          <p:nvPr>
            <p:ph type="sldNum" sz="quarter"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14</a:t>
            </a:fld>
            <a:endParaRPr/>
          </a:p>
        </p:txBody>
      </p:sp>
      <p:sp>
        <p:nvSpPr>
          <p:cNvPr id="162" name="Google Shape;162;p22"/>
          <p:cNvSpPr txBox="1">
            <a:spLocks noGrp="1"/>
          </p:cNvSpPr>
          <p:nvPr>
            <p:ph type="title" idx="4294967295"/>
          </p:nvPr>
        </p:nvSpPr>
        <p:spPr>
          <a:xfrm>
            <a:off x="280555" y="1285875"/>
            <a:ext cx="3532909" cy="2912052"/>
          </a:xfrm>
          <a:prstGeom prst="rect">
            <a:avLst/>
          </a:prstGeom>
        </p:spPr>
        <p:txBody>
          <a:bodyPr spcFirstLastPara="1" wrap="square" lIns="0" tIns="0" rIns="0" bIns="0" anchor="t" anchorCtr="0">
            <a:noAutofit/>
          </a:bodyPr>
          <a:lstStyle/>
          <a:p>
            <a:pPr lvl="0" algn="ctr"/>
            <a:r>
              <a:rPr lang="en-US" b="1" i="1" dirty="0" smtClean="0"/>
              <a:t/>
            </a:r>
            <a:br>
              <a:rPr lang="en-US" b="1" i="1" dirty="0" smtClean="0"/>
            </a:br>
            <a:r>
              <a:rPr lang="en-US" b="1" i="1" dirty="0" smtClean="0"/>
              <a:t>Family   </a:t>
            </a:r>
            <a:r>
              <a:rPr lang="en-US" dirty="0"/>
              <a:t>is the basic unit in society traditionally consisting of two parents rearing their children</a:t>
            </a:r>
            <a:br>
              <a:rPr lang="en-US" dirty="0"/>
            </a:br>
            <a:endParaRPr dirty="0"/>
          </a:p>
        </p:txBody>
      </p:sp>
      <p:pic>
        <p:nvPicPr>
          <p:cNvPr id="2" name="Рисунок 1"/>
          <p:cNvPicPr>
            <a:picLocks noChangeAspect="1"/>
          </p:cNvPicPr>
          <p:nvPr/>
        </p:nvPicPr>
        <p:blipFill>
          <a:blip r:embed="rId3"/>
          <a:stretch>
            <a:fillRect/>
          </a:stretch>
        </p:blipFill>
        <p:spPr>
          <a:xfrm>
            <a:off x="4129377" y="1198851"/>
            <a:ext cx="3430517" cy="30861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2" name="Rectangle 1"/>
          <p:cNvSpPr>
            <a:spLocks noGrp="1" noChangeArrowheads="1"/>
          </p:cNvSpPr>
          <p:nvPr>
            <p:ph type="title"/>
          </p:nvPr>
        </p:nvSpPr>
        <p:spPr bwMode="auto">
          <a:xfrm>
            <a:off x="994975" y="709137"/>
            <a:ext cx="7154100" cy="94385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ru-RU" sz="2100" b="0" i="0" u="none" strike="noStrike" cap="none" normalizeH="0" baseline="0" dirty="0" smtClean="0">
                <a:ln>
                  <a:noFill/>
                </a:ln>
                <a:solidFill>
                  <a:srgbClr val="202124"/>
                </a:solidFill>
                <a:effectLst/>
                <a:latin typeface="Arial Unicode MS"/>
                <a:ea typeface="inherit"/>
              </a:rPr>
              <a:t>In this chapter</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the</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Family</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frame</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consists</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of</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three</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terminals</a:t>
            </a:r>
            <a:r>
              <a:rPr kumimoji="0" lang="ru-RU" altLang="ru-RU" sz="2100" b="0" i="0" u="none" strike="noStrike" cap="none" normalizeH="0" baseline="0" dirty="0" smtClean="0">
                <a:ln>
                  <a:noFill/>
                </a:ln>
                <a:solidFill>
                  <a:srgbClr val="202124"/>
                </a:solidFill>
                <a:effectLst/>
                <a:latin typeface="Arial Unicode MS"/>
                <a:ea typeface="inherit"/>
              </a:rPr>
              <a:t> - "</a:t>
            </a:r>
            <a:r>
              <a:rPr kumimoji="0" lang="ru-RU" altLang="ru-RU" sz="2100" b="0" i="0" u="none" strike="noStrike" cap="none" normalizeH="0" baseline="0" dirty="0" err="1" smtClean="0">
                <a:ln>
                  <a:noFill/>
                </a:ln>
                <a:solidFill>
                  <a:srgbClr val="202124"/>
                </a:solidFill>
                <a:effectLst/>
                <a:latin typeface="Arial Unicode MS"/>
                <a:ea typeface="inherit"/>
              </a:rPr>
              <a:t>relationship</a:t>
            </a:r>
            <a:r>
              <a:rPr kumimoji="0" lang="en-US" altLang="ru-RU" sz="2100" b="0" i="0" u="none" strike="noStrike" cap="none" normalizeH="0" baseline="0" dirty="0" smtClean="0">
                <a:ln>
                  <a:noFill/>
                </a:ln>
                <a:solidFill>
                  <a:srgbClr val="202124"/>
                </a:solidFill>
                <a:effectLst/>
                <a:latin typeface="Arial Unicode MS"/>
                <a:ea typeface="inherit"/>
              </a:rPr>
              <a:t> with relatives</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marriage</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err="1" smtClean="0">
                <a:ln>
                  <a:noFill/>
                </a:ln>
                <a:solidFill>
                  <a:srgbClr val="202124"/>
                </a:solidFill>
                <a:effectLst/>
                <a:latin typeface="Arial Unicode MS"/>
                <a:ea typeface="inherit"/>
              </a:rPr>
              <a:t>relationship</a:t>
            </a:r>
            <a:r>
              <a:rPr kumimoji="0" lang="en-US" altLang="ru-RU" sz="2100" b="0" i="0" u="none" strike="noStrike" cap="none" normalizeH="0" baseline="0" dirty="0" smtClean="0">
                <a:ln>
                  <a:noFill/>
                </a:ln>
                <a:solidFill>
                  <a:srgbClr val="202124"/>
                </a:solidFill>
                <a:effectLst/>
                <a:latin typeface="Arial Unicode MS"/>
                <a:ea typeface="inherit"/>
              </a:rPr>
              <a:t> </a:t>
            </a:r>
            <a:r>
              <a:rPr kumimoji="0" lang="ru-RU" altLang="ru-RU" sz="2100" b="0" i="0" u="none" strike="noStrike" cap="none" normalizeH="0" baseline="0" dirty="0" smtClean="0">
                <a:ln>
                  <a:noFill/>
                </a:ln>
                <a:solidFill>
                  <a:srgbClr val="202124"/>
                </a:solidFill>
                <a:effectLst/>
                <a:latin typeface="Arial Unicode MS"/>
                <a:ea typeface="inherit"/>
              </a:rPr>
              <a:t>", </a:t>
            </a:r>
            <a:r>
              <a:rPr kumimoji="0" lang="en-US" altLang="ru-RU" sz="2100" b="0" i="0" u="none" strike="noStrike" cap="none" normalizeH="0" baseline="0" dirty="0" smtClean="0">
                <a:ln>
                  <a:noFill/>
                </a:ln>
                <a:solidFill>
                  <a:srgbClr val="202124"/>
                </a:solidFill>
                <a:effectLst/>
                <a:latin typeface="Arial Unicode MS"/>
                <a:ea typeface="inherit"/>
              </a:rPr>
              <a:t/>
            </a:r>
            <a:br>
              <a:rPr kumimoji="0" lang="en-US" altLang="ru-RU" sz="2100" b="0" i="0" u="none" strike="noStrike" cap="none" normalizeH="0" baseline="0" dirty="0" smtClean="0">
                <a:ln>
                  <a:noFill/>
                </a:ln>
                <a:solidFill>
                  <a:srgbClr val="202124"/>
                </a:solidFill>
                <a:effectLst/>
                <a:latin typeface="Arial Unicode MS"/>
                <a:ea typeface="inherit"/>
              </a:rPr>
            </a:br>
            <a:r>
              <a:rPr kumimoji="0" lang="ru-RU" altLang="ru-RU" sz="2100" b="0" i="0" u="none" strike="noStrike" cap="none" normalizeH="0" baseline="0" dirty="0" smtClean="0">
                <a:ln>
                  <a:noFill/>
                </a:ln>
                <a:solidFill>
                  <a:srgbClr val="202124"/>
                </a:solidFill>
                <a:effectLst/>
                <a:latin typeface="Arial Unicode MS"/>
                <a:ea typeface="inherit"/>
              </a:rPr>
              <a:t>"</a:t>
            </a:r>
            <a:r>
              <a:rPr kumimoji="0" lang="ru-RU" altLang="ru-RU" sz="2100" b="0" i="0" u="none" strike="noStrike" cap="none" normalizeH="0" baseline="0" dirty="0" err="1" smtClean="0">
                <a:ln>
                  <a:noFill/>
                </a:ln>
                <a:solidFill>
                  <a:srgbClr val="202124"/>
                </a:solidFill>
                <a:effectLst/>
                <a:latin typeface="Arial Unicode MS"/>
                <a:ea typeface="inherit"/>
              </a:rPr>
              <a:t>relationship</a:t>
            </a:r>
            <a:r>
              <a:rPr kumimoji="0" lang="en-US" altLang="ru-RU" sz="2100" b="0" i="0" u="none" strike="noStrike" cap="none" normalizeH="0" baseline="0" dirty="0" smtClean="0">
                <a:ln>
                  <a:noFill/>
                </a:ln>
                <a:solidFill>
                  <a:srgbClr val="202124"/>
                </a:solidFill>
                <a:effectLst/>
                <a:latin typeface="Arial Unicode MS"/>
                <a:ea typeface="inherit"/>
              </a:rPr>
              <a:t> between parents and children</a:t>
            </a:r>
            <a:r>
              <a:rPr kumimoji="0" lang="ru-RU" altLang="ru-RU" sz="2100" b="0" i="0" u="none" strike="noStrike" cap="none" normalizeH="0" baseline="0" dirty="0" smtClean="0">
                <a:ln>
                  <a:noFill/>
                </a:ln>
                <a:solidFill>
                  <a:srgbClr val="202124"/>
                </a:solidFill>
                <a:effectLst/>
                <a:latin typeface="Arial Unicode MS"/>
                <a:ea typeface="inherit"/>
              </a:rPr>
              <a:t>“</a:t>
            </a:r>
            <a:r>
              <a:rPr kumimoji="0" lang="en-US" altLang="ru-RU" sz="2100" b="0" i="0" u="none" strike="noStrike" cap="none" normalizeH="0" baseline="0" dirty="0" smtClean="0">
                <a:ln>
                  <a:noFill/>
                </a:ln>
                <a:solidFill>
                  <a:srgbClr val="202124"/>
                </a:solidFill>
                <a:effectLst/>
                <a:latin typeface="Arial Unicode MS"/>
                <a:ea typeface="inherit"/>
              </a:rPr>
              <a:t>.</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3" name="Текст 2"/>
          <p:cNvSpPr>
            <a:spLocks noGrp="1"/>
          </p:cNvSpPr>
          <p:nvPr>
            <p:ph type="body" idx="1"/>
          </p:nvPr>
        </p:nvSpPr>
        <p:spPr>
          <a:xfrm>
            <a:off x="280555" y="1776844"/>
            <a:ext cx="2535382" cy="2817955"/>
          </a:xfrm>
        </p:spPr>
        <p:txBody>
          <a:bodyPr/>
          <a:lstStyle/>
          <a:p>
            <a:r>
              <a:rPr lang="en-US" b="1" i="1" dirty="0" smtClean="0"/>
              <a:t>Relationship with relatives</a:t>
            </a:r>
          </a:p>
          <a:p>
            <a:r>
              <a:rPr lang="en-US" dirty="0" smtClean="0"/>
              <a:t>You can choose your friends but you can`t  choose your family</a:t>
            </a:r>
          </a:p>
          <a:p>
            <a:r>
              <a:rPr lang="en-US" dirty="0" err="1" smtClean="0"/>
              <a:t>Yeb</a:t>
            </a:r>
            <a:r>
              <a:rPr lang="en-US" dirty="0" smtClean="0"/>
              <a:t> </a:t>
            </a:r>
            <a:r>
              <a:rPr lang="en-US" dirty="0" err="1" smtClean="0"/>
              <a:t>ichganda</a:t>
            </a:r>
            <a:r>
              <a:rPr lang="en-US" dirty="0" smtClean="0"/>
              <a:t> </a:t>
            </a:r>
            <a:r>
              <a:rPr lang="en-US" dirty="0" err="1" smtClean="0"/>
              <a:t>yot</a:t>
            </a:r>
            <a:r>
              <a:rPr lang="en-US" dirty="0" smtClean="0"/>
              <a:t> </a:t>
            </a:r>
            <a:r>
              <a:rPr lang="en-US" dirty="0" err="1" smtClean="0"/>
              <a:t>yaxshi</a:t>
            </a:r>
            <a:r>
              <a:rPr lang="en-US" dirty="0" smtClean="0"/>
              <a:t>, </a:t>
            </a:r>
            <a:r>
              <a:rPr lang="en-US" dirty="0" err="1" smtClean="0"/>
              <a:t>qayg`u</a:t>
            </a:r>
            <a:r>
              <a:rPr lang="en-US" dirty="0" smtClean="0"/>
              <a:t> </a:t>
            </a:r>
            <a:r>
              <a:rPr lang="en-US" dirty="0" err="1" smtClean="0"/>
              <a:t>kunda</a:t>
            </a:r>
            <a:r>
              <a:rPr lang="en-US" dirty="0" smtClean="0"/>
              <a:t> </a:t>
            </a:r>
            <a:r>
              <a:rPr lang="en-US" dirty="0" err="1" smtClean="0"/>
              <a:t>qarindosh</a:t>
            </a:r>
            <a:r>
              <a:rPr lang="en-US" dirty="0" smtClean="0"/>
              <a:t>.</a:t>
            </a:r>
            <a:endParaRPr lang="ru-RU" dirty="0"/>
          </a:p>
        </p:txBody>
      </p:sp>
      <p:sp>
        <p:nvSpPr>
          <p:cNvPr id="4" name="Текст 3"/>
          <p:cNvSpPr>
            <a:spLocks noGrp="1"/>
          </p:cNvSpPr>
          <p:nvPr>
            <p:ph type="body" idx="2"/>
          </p:nvPr>
        </p:nvSpPr>
        <p:spPr>
          <a:xfrm>
            <a:off x="2899064" y="1776843"/>
            <a:ext cx="2618509" cy="2817955"/>
          </a:xfrm>
        </p:spPr>
        <p:txBody>
          <a:bodyPr/>
          <a:lstStyle/>
          <a:p>
            <a:r>
              <a:rPr lang="en-US" b="1" i="1" dirty="0" smtClean="0"/>
              <a:t>Marriage relationship</a:t>
            </a:r>
          </a:p>
          <a:p>
            <a:r>
              <a:rPr lang="en-US" dirty="0" smtClean="0"/>
              <a:t>They are hand  and glove</a:t>
            </a:r>
          </a:p>
          <a:p>
            <a:r>
              <a:rPr lang="en-US" dirty="0" err="1" smtClean="0"/>
              <a:t>Er</a:t>
            </a:r>
            <a:r>
              <a:rPr lang="en-US" dirty="0" smtClean="0"/>
              <a:t>-u </a:t>
            </a:r>
            <a:r>
              <a:rPr lang="en-US" dirty="0" err="1" smtClean="0"/>
              <a:t>xotin</a:t>
            </a:r>
            <a:r>
              <a:rPr lang="en-US" dirty="0" smtClean="0"/>
              <a:t> </a:t>
            </a:r>
            <a:r>
              <a:rPr lang="en-US" dirty="0" err="1" smtClean="0"/>
              <a:t>qo`sh</a:t>
            </a:r>
            <a:r>
              <a:rPr lang="en-US" dirty="0" smtClean="0"/>
              <a:t> </a:t>
            </a:r>
            <a:r>
              <a:rPr lang="en-US" dirty="0" err="1" smtClean="0"/>
              <a:t>xo`kiz</a:t>
            </a:r>
            <a:r>
              <a:rPr lang="en-US" dirty="0" smtClean="0"/>
              <a:t>.</a:t>
            </a:r>
            <a:endParaRPr lang="en-US" dirty="0"/>
          </a:p>
        </p:txBody>
      </p:sp>
      <p:sp>
        <p:nvSpPr>
          <p:cNvPr id="5" name="Текст 4"/>
          <p:cNvSpPr>
            <a:spLocks noGrp="1"/>
          </p:cNvSpPr>
          <p:nvPr>
            <p:ph type="body" idx="3"/>
          </p:nvPr>
        </p:nvSpPr>
        <p:spPr>
          <a:xfrm>
            <a:off x="5517573" y="1776840"/>
            <a:ext cx="2566555" cy="2817957"/>
          </a:xfrm>
        </p:spPr>
        <p:txBody>
          <a:bodyPr/>
          <a:lstStyle/>
          <a:p>
            <a:r>
              <a:rPr lang="en-US" b="1" i="1" dirty="0" smtClean="0"/>
              <a:t>Relationship between  parents and children</a:t>
            </a:r>
          </a:p>
          <a:p>
            <a:r>
              <a:rPr lang="en-US" dirty="0" smtClean="0"/>
              <a:t>Like mother, like daughter.</a:t>
            </a:r>
          </a:p>
          <a:p>
            <a:r>
              <a:rPr lang="en-US" dirty="0" err="1" smtClean="0"/>
              <a:t>Onasini</a:t>
            </a:r>
            <a:r>
              <a:rPr lang="en-US" dirty="0" smtClean="0"/>
              <a:t> </a:t>
            </a:r>
            <a:r>
              <a:rPr lang="en-US" dirty="0" err="1" smtClean="0"/>
              <a:t>ko`rib</a:t>
            </a:r>
            <a:r>
              <a:rPr lang="en-US" dirty="0" smtClean="0"/>
              <a:t> </a:t>
            </a:r>
            <a:r>
              <a:rPr lang="en-US" dirty="0" err="1" smtClean="0"/>
              <a:t>qizini</a:t>
            </a:r>
            <a:r>
              <a:rPr lang="en-US" dirty="0" smtClean="0"/>
              <a:t> </a:t>
            </a:r>
            <a:r>
              <a:rPr lang="en-US" dirty="0" err="1" smtClean="0"/>
              <a:t>ol</a:t>
            </a:r>
            <a:r>
              <a:rPr lang="en-US" dirty="0" smtClean="0"/>
              <a:t>.</a:t>
            </a:r>
            <a:endParaRPr lang="ru-RU" dirty="0"/>
          </a:p>
        </p:txBody>
      </p:sp>
      <p:sp>
        <p:nvSpPr>
          <p:cNvPr id="165" name="Google Shape;165;p22"/>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15</a:t>
            </a:fld>
            <a:endParaRPr/>
          </a:p>
        </p:txBody>
      </p:sp>
    </p:spTree>
    <p:extLst>
      <p:ext uri="{BB962C8B-B14F-4D97-AF65-F5344CB8AC3E}">
        <p14:creationId xmlns:p14="http://schemas.microsoft.com/office/powerpoint/2010/main" val="3690432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2" name="Google Shape;172;p23"/>
          <p:cNvSpPr txBox="1">
            <a:spLocks noGrp="1"/>
          </p:cNvSpPr>
          <p:nvPr>
            <p:ph type="sldNum" sz="quarter"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solidFill>
                  <a:schemeClr val="lt1"/>
                </a:solidFill>
              </a:rPr>
              <a:t>16</a:t>
            </a:fld>
            <a:endParaRPr>
              <a:solidFill>
                <a:schemeClr val="lt1"/>
              </a:solidFill>
            </a:endParaRPr>
          </a:p>
        </p:txBody>
      </p:sp>
      <p:sp>
        <p:nvSpPr>
          <p:cNvPr id="171" name="Google Shape;171;p23"/>
          <p:cNvSpPr txBox="1">
            <a:spLocks noGrp="1"/>
          </p:cNvSpPr>
          <p:nvPr>
            <p:ph type="title" idx="4294967295"/>
          </p:nvPr>
        </p:nvSpPr>
        <p:spPr>
          <a:xfrm>
            <a:off x="1090613" y="0"/>
            <a:ext cx="8053387" cy="549275"/>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sz="1800" b="0">
                <a:solidFill>
                  <a:schemeClr val="lt1"/>
                </a:solidFill>
              </a:rPr>
              <a:t>Want big impact?</a:t>
            </a:r>
            <a:r>
              <a:rPr lang="en" sz="1800">
                <a:solidFill>
                  <a:schemeClr val="lt1"/>
                </a:solidFill>
              </a:rPr>
              <a:t> Use big image.</a:t>
            </a:r>
            <a:endParaRPr sz="1800">
              <a:solidFill>
                <a:schemeClr val="lt1"/>
              </a:solidFill>
            </a:endParaRPr>
          </a:p>
        </p:txBody>
      </p:sp>
      <p:sp>
        <p:nvSpPr>
          <p:cNvPr id="2" name="Прямоугольник 1"/>
          <p:cNvSpPr/>
          <p:nvPr/>
        </p:nvSpPr>
        <p:spPr>
          <a:xfrm>
            <a:off x="135081" y="72736"/>
            <a:ext cx="7003473" cy="5693866"/>
          </a:xfrm>
          <a:prstGeom prst="rect">
            <a:avLst/>
          </a:prstGeom>
        </p:spPr>
        <p:txBody>
          <a:bodyPr wrap="square">
            <a:spAutoFit/>
          </a:bodyPr>
          <a:lstStyle/>
          <a:p>
            <a:pPr marL="342900" indent="-342900">
              <a:buAutoNum type="arabicPeriod"/>
            </a:pPr>
            <a:r>
              <a:rPr lang="en-US" dirty="0" smtClean="0"/>
              <a:t> </a:t>
            </a:r>
          </a:p>
          <a:p>
            <a:r>
              <a:rPr lang="en-US" i="1" dirty="0" smtClean="0"/>
              <a:t>* А </a:t>
            </a:r>
            <a:r>
              <a:rPr lang="en-US" i="1" dirty="0"/>
              <a:t>man without a wife is but half a man</a:t>
            </a:r>
            <a:r>
              <a:rPr lang="en-US" i="1" dirty="0" smtClean="0"/>
              <a:t>.</a:t>
            </a:r>
            <a:endParaRPr lang="en-US" i="1" dirty="0"/>
          </a:p>
          <a:p>
            <a:r>
              <a:rPr lang="en-US" i="1" dirty="0" smtClean="0"/>
              <a:t>*A </a:t>
            </a:r>
            <a:r>
              <a:rPr lang="en-US" i="1" dirty="0"/>
              <a:t>good wife and health are a man’s best wealth</a:t>
            </a:r>
            <a:r>
              <a:rPr lang="en-US" i="1" dirty="0" smtClean="0"/>
              <a:t>.</a:t>
            </a:r>
            <a:endParaRPr lang="en-US" i="1" dirty="0"/>
          </a:p>
          <a:p>
            <a:r>
              <a:rPr lang="en-US" i="1" dirty="0" smtClean="0"/>
              <a:t>*A </a:t>
            </a:r>
            <a:r>
              <a:rPr lang="en-US" i="1" dirty="0"/>
              <a:t>virtuous woman is a crown to her husband</a:t>
            </a:r>
            <a:r>
              <a:rPr lang="en-US" i="1" dirty="0" smtClean="0"/>
              <a:t>.</a:t>
            </a:r>
          </a:p>
          <a:p>
            <a:endParaRPr lang="en-US" i="1" dirty="0" smtClean="0"/>
          </a:p>
          <a:p>
            <a:r>
              <a:rPr lang="en-US" i="1" dirty="0" smtClean="0"/>
              <a:t>*</a:t>
            </a:r>
            <a:r>
              <a:rPr lang="en-US" i="1" dirty="0" err="1" smtClean="0"/>
              <a:t>Yaxshi</a:t>
            </a:r>
            <a:r>
              <a:rPr lang="en-US" i="1" dirty="0" smtClean="0"/>
              <a:t> </a:t>
            </a:r>
            <a:r>
              <a:rPr lang="en-US" i="1" dirty="0" err="1"/>
              <a:t>xotin</a:t>
            </a:r>
            <a:r>
              <a:rPr lang="en-US" i="1" dirty="0"/>
              <a:t> </a:t>
            </a:r>
            <a:r>
              <a:rPr lang="en-US" i="1" dirty="0" err="1"/>
              <a:t>bilan</a:t>
            </a:r>
            <a:r>
              <a:rPr lang="en-US" i="1" dirty="0"/>
              <a:t> </a:t>
            </a:r>
            <a:r>
              <a:rPr lang="en-US" i="1" dirty="0" err="1"/>
              <a:t>qayg'u</a:t>
            </a:r>
            <a:r>
              <a:rPr lang="en-US" i="1" dirty="0"/>
              <a:t> </a:t>
            </a:r>
            <a:r>
              <a:rPr lang="en-US" i="1" dirty="0" err="1" smtClean="0"/>
              <a:t>yarim</a:t>
            </a:r>
            <a:r>
              <a:rPr lang="en-US" i="1" dirty="0" smtClean="0"/>
              <a:t>, </a:t>
            </a:r>
            <a:r>
              <a:rPr lang="en-US" i="1" dirty="0" err="1"/>
              <a:t>quvonch</a:t>
            </a:r>
            <a:r>
              <a:rPr lang="en-US" i="1" dirty="0"/>
              <a:t> </a:t>
            </a:r>
            <a:r>
              <a:rPr lang="en-US" i="1" dirty="0" err="1"/>
              <a:t>ikki</a:t>
            </a:r>
            <a:r>
              <a:rPr lang="en-US" i="1" dirty="0"/>
              <a:t> </a:t>
            </a:r>
            <a:r>
              <a:rPr lang="en-US" i="1" dirty="0" err="1" smtClean="0"/>
              <a:t>barobar</a:t>
            </a:r>
            <a:endParaRPr lang="en-US" i="1" dirty="0"/>
          </a:p>
          <a:p>
            <a:r>
              <a:rPr lang="en-US" i="1" dirty="0" smtClean="0"/>
              <a:t>*</a:t>
            </a:r>
            <a:r>
              <a:rPr lang="en-US" i="1" dirty="0" err="1" smtClean="0"/>
              <a:t>Yaxshi</a:t>
            </a:r>
            <a:r>
              <a:rPr lang="en-US" i="1" dirty="0" smtClean="0"/>
              <a:t> </a:t>
            </a:r>
            <a:r>
              <a:rPr lang="en-US" i="1" dirty="0" err="1"/>
              <a:t>xotin</a:t>
            </a:r>
            <a:r>
              <a:rPr lang="en-US" i="1" dirty="0"/>
              <a:t> – </a:t>
            </a:r>
            <a:r>
              <a:rPr lang="en-US" i="1" dirty="0" err="1"/>
              <a:t>xazina</a:t>
            </a:r>
            <a:r>
              <a:rPr lang="en-US" i="1" dirty="0" smtClean="0"/>
              <a:t>.</a:t>
            </a:r>
          </a:p>
          <a:p>
            <a:endParaRPr lang="en-US" i="1" dirty="0" smtClean="0"/>
          </a:p>
          <a:p>
            <a:r>
              <a:rPr lang="en-US" dirty="0" smtClean="0"/>
              <a:t>2.</a:t>
            </a:r>
          </a:p>
          <a:p>
            <a:r>
              <a:rPr lang="en-US" i="1" dirty="0" smtClean="0"/>
              <a:t>*It </a:t>
            </a:r>
            <a:r>
              <a:rPr lang="en-US" i="1" dirty="0"/>
              <a:t>is a sorry flock where the ewe bears the bell</a:t>
            </a:r>
            <a:r>
              <a:rPr lang="en-US" i="1" dirty="0" smtClean="0"/>
              <a:t>.</a:t>
            </a:r>
            <a:endParaRPr lang="en-US" i="1" dirty="0"/>
          </a:p>
          <a:p>
            <a:r>
              <a:rPr lang="en-US" i="1" dirty="0" smtClean="0"/>
              <a:t>*It </a:t>
            </a:r>
            <a:r>
              <a:rPr lang="en-US" i="1" dirty="0"/>
              <a:t>is a sad house where the hen crows louder than the cock</a:t>
            </a:r>
            <a:r>
              <a:rPr lang="en-US" i="1" dirty="0" smtClean="0"/>
              <a:t>.</a:t>
            </a:r>
          </a:p>
          <a:p>
            <a:endParaRPr lang="en-US" i="1" dirty="0"/>
          </a:p>
          <a:p>
            <a:r>
              <a:rPr lang="en-US" i="1" dirty="0" smtClean="0"/>
              <a:t>*</a:t>
            </a:r>
            <a:r>
              <a:rPr lang="en-US" i="1" dirty="0" err="1" smtClean="0"/>
              <a:t>Erni</a:t>
            </a:r>
            <a:r>
              <a:rPr lang="en-US" i="1" dirty="0" smtClean="0"/>
              <a:t> </a:t>
            </a:r>
            <a:r>
              <a:rPr lang="en-US" i="1" dirty="0" err="1"/>
              <a:t>er</a:t>
            </a:r>
            <a:r>
              <a:rPr lang="en-US" i="1" dirty="0"/>
              <a:t> </a:t>
            </a:r>
            <a:r>
              <a:rPr lang="en-US" i="1" dirty="0" err="1"/>
              <a:t>qiladigan</a:t>
            </a:r>
            <a:r>
              <a:rPr lang="en-US" i="1" dirty="0"/>
              <a:t> ham </a:t>
            </a:r>
            <a:r>
              <a:rPr lang="en-US" i="1" dirty="0" err="1"/>
              <a:t>xotin,qaro</a:t>
            </a:r>
            <a:r>
              <a:rPr lang="en-US" i="1" dirty="0"/>
              <a:t> </a:t>
            </a:r>
            <a:r>
              <a:rPr lang="en-US" i="1" dirty="0" err="1"/>
              <a:t>yer</a:t>
            </a:r>
            <a:r>
              <a:rPr lang="en-US" i="1" dirty="0"/>
              <a:t> </a:t>
            </a:r>
            <a:r>
              <a:rPr lang="en-US" i="1" dirty="0" err="1"/>
              <a:t>qiladigan</a:t>
            </a:r>
            <a:r>
              <a:rPr lang="en-US" i="1" dirty="0"/>
              <a:t> ham </a:t>
            </a:r>
            <a:r>
              <a:rPr lang="en-US" i="1" dirty="0" err="1"/>
              <a:t>xotin</a:t>
            </a:r>
            <a:endParaRPr lang="en-US" i="1" dirty="0"/>
          </a:p>
          <a:p>
            <a:r>
              <a:rPr lang="en-US" i="1" dirty="0" smtClean="0"/>
              <a:t>*</a:t>
            </a:r>
            <a:r>
              <a:rPr lang="en-US" i="1" dirty="0" err="1" smtClean="0"/>
              <a:t>Xotinning</a:t>
            </a:r>
            <a:r>
              <a:rPr lang="en-US" i="1" dirty="0" smtClean="0"/>
              <a:t>  </a:t>
            </a:r>
            <a:r>
              <a:rPr lang="en-US" i="1" dirty="0" err="1"/>
              <a:t>zo`ri</a:t>
            </a:r>
            <a:r>
              <a:rPr lang="en-US" i="1" dirty="0"/>
              <a:t> ,</a:t>
            </a:r>
            <a:r>
              <a:rPr lang="en-US" i="1" dirty="0" err="1"/>
              <a:t>erning</a:t>
            </a:r>
            <a:r>
              <a:rPr lang="en-US" i="1" dirty="0"/>
              <a:t> </a:t>
            </a:r>
            <a:r>
              <a:rPr lang="en-US" i="1" dirty="0" err="1"/>
              <a:t>sho`ri</a:t>
            </a:r>
            <a:endParaRPr lang="en-US" i="1" dirty="0" smtClean="0"/>
          </a:p>
          <a:p>
            <a:endParaRPr lang="en-US" i="1" dirty="0" smtClean="0"/>
          </a:p>
          <a:p>
            <a:r>
              <a:rPr lang="en-US" i="1" dirty="0" smtClean="0"/>
              <a:t>3. </a:t>
            </a:r>
          </a:p>
          <a:p>
            <a:r>
              <a:rPr lang="en-US" i="1" dirty="0"/>
              <a:t>*Choose not a wife by the eye only.</a:t>
            </a:r>
          </a:p>
          <a:p>
            <a:r>
              <a:rPr lang="en-US" i="1" dirty="0"/>
              <a:t>*Choose a wife by your ear, rather by your eye.</a:t>
            </a:r>
          </a:p>
          <a:p>
            <a:r>
              <a:rPr lang="en-US" i="1" dirty="0"/>
              <a:t>*A wife is sought for her virtue, a concubine for her beauty</a:t>
            </a:r>
            <a:r>
              <a:rPr lang="en-US" i="1" dirty="0" smtClean="0"/>
              <a:t>.</a:t>
            </a:r>
          </a:p>
          <a:p>
            <a:r>
              <a:rPr lang="en-US" i="1" dirty="0"/>
              <a:t>*</a:t>
            </a:r>
            <a:r>
              <a:rPr lang="en-US" i="1" dirty="0" err="1"/>
              <a:t>Chiroy</a:t>
            </a:r>
            <a:r>
              <a:rPr lang="en-US" i="1" dirty="0"/>
              <a:t> </a:t>
            </a:r>
            <a:r>
              <a:rPr lang="en-US" i="1" dirty="0" err="1"/>
              <a:t>husnu</a:t>
            </a:r>
            <a:r>
              <a:rPr lang="en-US" i="1" dirty="0"/>
              <a:t> </a:t>
            </a:r>
            <a:r>
              <a:rPr lang="en-US" i="1" dirty="0" err="1"/>
              <a:t>jamolda</a:t>
            </a:r>
            <a:r>
              <a:rPr lang="en-US" i="1" dirty="0"/>
              <a:t> </a:t>
            </a:r>
            <a:r>
              <a:rPr lang="en-US" i="1" dirty="0" err="1"/>
              <a:t>emas</a:t>
            </a:r>
            <a:r>
              <a:rPr lang="en-US" i="1" dirty="0"/>
              <a:t>, </a:t>
            </a:r>
            <a:r>
              <a:rPr lang="en-US" i="1" dirty="0" err="1"/>
              <a:t>fazlu</a:t>
            </a:r>
            <a:r>
              <a:rPr lang="en-US" i="1" dirty="0"/>
              <a:t> </a:t>
            </a:r>
            <a:r>
              <a:rPr lang="en-US" i="1" dirty="0" err="1"/>
              <a:t>kamolda</a:t>
            </a:r>
            <a:r>
              <a:rPr lang="en-US" i="1" dirty="0"/>
              <a:t>.</a:t>
            </a:r>
          </a:p>
          <a:p>
            <a:r>
              <a:rPr lang="en-US" i="1" dirty="0"/>
              <a:t>*</a:t>
            </a:r>
            <a:r>
              <a:rPr lang="en-US" i="1" dirty="0" err="1"/>
              <a:t>Onasiga</a:t>
            </a:r>
            <a:r>
              <a:rPr lang="en-US" i="1" dirty="0"/>
              <a:t> </a:t>
            </a:r>
            <a:r>
              <a:rPr lang="en-US" i="1" dirty="0" err="1"/>
              <a:t>qarab</a:t>
            </a:r>
            <a:r>
              <a:rPr lang="en-US" i="1" dirty="0"/>
              <a:t> ,</a:t>
            </a:r>
            <a:r>
              <a:rPr lang="en-US" i="1" dirty="0" err="1"/>
              <a:t>qizini</a:t>
            </a:r>
            <a:r>
              <a:rPr lang="en-US" i="1" dirty="0"/>
              <a:t> </a:t>
            </a:r>
            <a:r>
              <a:rPr lang="en-US" i="1" dirty="0" err="1"/>
              <a:t>ol</a:t>
            </a:r>
            <a:r>
              <a:rPr lang="en-US" i="1" dirty="0"/>
              <a:t>.</a:t>
            </a:r>
          </a:p>
          <a:p>
            <a:r>
              <a:rPr lang="en-US" i="1" dirty="0"/>
              <a:t>*</a:t>
            </a:r>
            <a:r>
              <a:rPr lang="en-US" i="1" dirty="0" err="1"/>
              <a:t>Qozon</a:t>
            </a:r>
            <a:r>
              <a:rPr lang="en-US" i="1" dirty="0"/>
              <a:t> </a:t>
            </a:r>
            <a:r>
              <a:rPr lang="en-US" i="1" dirty="0" err="1"/>
              <a:t>olsang</a:t>
            </a:r>
            <a:r>
              <a:rPr lang="en-US" i="1" dirty="0"/>
              <a:t> </a:t>
            </a:r>
            <a:r>
              <a:rPr lang="en-US" i="1" dirty="0" err="1"/>
              <a:t>qoqib</a:t>
            </a:r>
            <a:r>
              <a:rPr lang="en-US" i="1" dirty="0"/>
              <a:t> </a:t>
            </a:r>
            <a:r>
              <a:rPr lang="en-US" i="1" dirty="0" err="1"/>
              <a:t>ol</a:t>
            </a:r>
            <a:r>
              <a:rPr lang="en-US" i="1" dirty="0"/>
              <a:t>,</a:t>
            </a:r>
          </a:p>
          <a:p>
            <a:r>
              <a:rPr lang="en-US" i="1" dirty="0" err="1"/>
              <a:t>Kelin</a:t>
            </a:r>
            <a:r>
              <a:rPr lang="en-US" i="1" dirty="0"/>
              <a:t> </a:t>
            </a:r>
            <a:r>
              <a:rPr lang="en-US" i="1" dirty="0" err="1"/>
              <a:t>olsang</a:t>
            </a:r>
            <a:r>
              <a:rPr lang="en-US" i="1" dirty="0"/>
              <a:t> </a:t>
            </a:r>
            <a:r>
              <a:rPr lang="en-US" i="1" dirty="0" err="1"/>
              <a:t>boqib</a:t>
            </a:r>
            <a:r>
              <a:rPr lang="en-US" i="1" dirty="0"/>
              <a:t> </a:t>
            </a:r>
            <a:r>
              <a:rPr lang="en-US" i="1" dirty="0" err="1"/>
              <a:t>ol</a:t>
            </a:r>
            <a:r>
              <a:rPr lang="en-US" i="1" dirty="0"/>
              <a:t>.</a:t>
            </a:r>
          </a:p>
          <a:p>
            <a:endParaRPr lang="en-US" i="1" dirty="0"/>
          </a:p>
          <a:p>
            <a:endParaRPr lang="en-US" i="1" dirty="0" smtClean="0"/>
          </a:p>
          <a:p>
            <a:r>
              <a:rPr lang="en-US" i="1" dirty="0" smtClean="0"/>
              <a:t> </a:t>
            </a:r>
            <a:endParaRPr lang="en-US" i="1" dirty="0"/>
          </a:p>
        </p:txBody>
      </p:sp>
      <p:pic>
        <p:nvPicPr>
          <p:cNvPr id="3" name="Рисунок 2"/>
          <p:cNvPicPr>
            <a:picLocks noChangeAspect="1"/>
          </p:cNvPicPr>
          <p:nvPr/>
        </p:nvPicPr>
        <p:blipFill>
          <a:blip r:embed="rId3"/>
          <a:stretch>
            <a:fillRect/>
          </a:stretch>
        </p:blipFill>
        <p:spPr>
          <a:xfrm>
            <a:off x="5365692" y="400451"/>
            <a:ext cx="3179619" cy="1838325"/>
          </a:xfrm>
          <a:prstGeom prst="rect">
            <a:avLst/>
          </a:prstGeom>
        </p:spPr>
      </p:pic>
      <p:pic>
        <p:nvPicPr>
          <p:cNvPr id="4" name="Рисунок 3"/>
          <p:cNvPicPr>
            <a:picLocks noChangeAspect="1"/>
          </p:cNvPicPr>
          <p:nvPr/>
        </p:nvPicPr>
        <p:blipFill>
          <a:blip r:embed="rId4"/>
          <a:stretch>
            <a:fillRect/>
          </a:stretch>
        </p:blipFill>
        <p:spPr>
          <a:xfrm>
            <a:off x="5365692" y="2566491"/>
            <a:ext cx="3179619" cy="2338018"/>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17</a:t>
            </a:fld>
            <a:endParaRPr lang="en"/>
          </a:p>
        </p:txBody>
      </p:sp>
      <p:sp>
        <p:nvSpPr>
          <p:cNvPr id="3" name="Прямоугольник 2"/>
          <p:cNvSpPr/>
          <p:nvPr/>
        </p:nvSpPr>
        <p:spPr>
          <a:xfrm>
            <a:off x="392431" y="266739"/>
            <a:ext cx="6619009" cy="2677656"/>
          </a:xfrm>
          <a:prstGeom prst="rect">
            <a:avLst/>
          </a:prstGeom>
        </p:spPr>
        <p:txBody>
          <a:bodyPr wrap="square">
            <a:spAutoFit/>
          </a:bodyPr>
          <a:lstStyle/>
          <a:p>
            <a:r>
              <a:rPr lang="en-US" dirty="0" smtClean="0"/>
              <a:t>3.The  </a:t>
            </a:r>
            <a:r>
              <a:rPr lang="en-US" dirty="0"/>
              <a:t>next group is based on </a:t>
            </a:r>
            <a:r>
              <a:rPr lang="en-US" dirty="0" smtClean="0"/>
              <a:t>proverbs </a:t>
            </a:r>
            <a:r>
              <a:rPr lang="en-US" dirty="0"/>
              <a:t>about choosing a wife</a:t>
            </a:r>
            <a:r>
              <a:rPr lang="en-US" dirty="0" smtClean="0"/>
              <a:t>:</a:t>
            </a:r>
            <a:endParaRPr lang="en-US" dirty="0"/>
          </a:p>
          <a:p>
            <a:r>
              <a:rPr lang="en-US" i="1" dirty="0" smtClean="0"/>
              <a:t>*Choose </a:t>
            </a:r>
            <a:r>
              <a:rPr lang="en-US" i="1" dirty="0"/>
              <a:t>not a wife by the eye only</a:t>
            </a:r>
            <a:r>
              <a:rPr lang="en-US" i="1" dirty="0" smtClean="0"/>
              <a:t>.</a:t>
            </a:r>
            <a:endParaRPr lang="en-US" i="1" dirty="0"/>
          </a:p>
          <a:p>
            <a:r>
              <a:rPr lang="en-US" i="1" dirty="0" smtClean="0"/>
              <a:t>*Choose </a:t>
            </a:r>
            <a:r>
              <a:rPr lang="en-US" i="1" dirty="0"/>
              <a:t>a wife by your ear, rather by your eye</a:t>
            </a:r>
            <a:r>
              <a:rPr lang="en-US" i="1" dirty="0" smtClean="0"/>
              <a:t>.</a:t>
            </a:r>
            <a:endParaRPr lang="en-US" i="1" dirty="0"/>
          </a:p>
          <a:p>
            <a:r>
              <a:rPr lang="en-US" i="1" dirty="0" smtClean="0"/>
              <a:t>*A </a:t>
            </a:r>
            <a:r>
              <a:rPr lang="en-US" i="1" dirty="0"/>
              <a:t>wife is sought for her virtue, a concubine for her beauty.</a:t>
            </a:r>
          </a:p>
          <a:p>
            <a:endParaRPr lang="en-US" dirty="0"/>
          </a:p>
          <a:p>
            <a:r>
              <a:rPr lang="en-US" dirty="0" err="1"/>
              <a:t>Uzbek:A</a:t>
            </a:r>
            <a:r>
              <a:rPr lang="en-US" dirty="0"/>
              <a:t> larger group is formed from proverbs about choosing a wife. In it, most are proverbs without the “wife” component, </a:t>
            </a:r>
            <a:r>
              <a:rPr lang="en-US" dirty="0" smtClean="0"/>
              <a:t>the </a:t>
            </a:r>
            <a:r>
              <a:rPr lang="en-US" dirty="0"/>
              <a:t>relevant concept exists only at the level of meaning</a:t>
            </a:r>
            <a:r>
              <a:rPr lang="en-US" dirty="0" smtClean="0"/>
              <a:t>.</a:t>
            </a:r>
            <a:endParaRPr lang="en-US" dirty="0"/>
          </a:p>
          <a:p>
            <a:r>
              <a:rPr lang="en-US" i="1" dirty="0" smtClean="0"/>
              <a:t>*</a:t>
            </a:r>
            <a:r>
              <a:rPr lang="en-US" i="1" dirty="0" err="1" smtClean="0"/>
              <a:t>Chiroy</a:t>
            </a:r>
            <a:r>
              <a:rPr lang="en-US" i="1" dirty="0" smtClean="0"/>
              <a:t> </a:t>
            </a:r>
            <a:r>
              <a:rPr lang="en-US" i="1" dirty="0" err="1"/>
              <a:t>husnu</a:t>
            </a:r>
            <a:r>
              <a:rPr lang="en-US" i="1" dirty="0"/>
              <a:t> </a:t>
            </a:r>
            <a:r>
              <a:rPr lang="en-US" i="1" dirty="0" err="1"/>
              <a:t>jamolda</a:t>
            </a:r>
            <a:r>
              <a:rPr lang="en-US" i="1" dirty="0"/>
              <a:t> </a:t>
            </a:r>
            <a:r>
              <a:rPr lang="en-US" i="1" dirty="0" err="1"/>
              <a:t>emas</a:t>
            </a:r>
            <a:r>
              <a:rPr lang="en-US" i="1" dirty="0"/>
              <a:t>, </a:t>
            </a:r>
            <a:r>
              <a:rPr lang="en-US" i="1" dirty="0" err="1"/>
              <a:t>fazlu</a:t>
            </a:r>
            <a:r>
              <a:rPr lang="en-US" i="1" dirty="0"/>
              <a:t> </a:t>
            </a:r>
            <a:r>
              <a:rPr lang="en-US" i="1" dirty="0" err="1"/>
              <a:t>kamolda</a:t>
            </a:r>
            <a:r>
              <a:rPr lang="en-US" i="1" dirty="0" smtClean="0"/>
              <a:t>.</a:t>
            </a:r>
            <a:endParaRPr lang="en-US" i="1" dirty="0"/>
          </a:p>
          <a:p>
            <a:r>
              <a:rPr lang="en-US" i="1" dirty="0" smtClean="0"/>
              <a:t>*</a:t>
            </a:r>
            <a:r>
              <a:rPr lang="en-US" i="1" dirty="0" err="1" smtClean="0"/>
              <a:t>Onasiga</a:t>
            </a:r>
            <a:r>
              <a:rPr lang="en-US" i="1" dirty="0" smtClean="0"/>
              <a:t> </a:t>
            </a:r>
            <a:r>
              <a:rPr lang="en-US" i="1" dirty="0" err="1"/>
              <a:t>qarab</a:t>
            </a:r>
            <a:r>
              <a:rPr lang="en-US" i="1" dirty="0"/>
              <a:t> ,</a:t>
            </a:r>
            <a:r>
              <a:rPr lang="en-US" i="1" dirty="0" err="1"/>
              <a:t>qizini</a:t>
            </a:r>
            <a:r>
              <a:rPr lang="en-US" i="1" dirty="0"/>
              <a:t> </a:t>
            </a:r>
            <a:r>
              <a:rPr lang="en-US" i="1" dirty="0" err="1"/>
              <a:t>ol</a:t>
            </a:r>
            <a:r>
              <a:rPr lang="en-US" i="1" dirty="0" smtClean="0"/>
              <a:t>.</a:t>
            </a:r>
            <a:endParaRPr lang="en-US" i="1" dirty="0"/>
          </a:p>
          <a:p>
            <a:r>
              <a:rPr lang="en-US" i="1" dirty="0" smtClean="0"/>
              <a:t>*</a:t>
            </a:r>
            <a:r>
              <a:rPr lang="en-US" i="1" dirty="0" err="1" smtClean="0"/>
              <a:t>Qozon</a:t>
            </a:r>
            <a:r>
              <a:rPr lang="en-US" i="1" dirty="0" smtClean="0"/>
              <a:t> </a:t>
            </a:r>
            <a:r>
              <a:rPr lang="en-US" i="1" dirty="0" err="1"/>
              <a:t>olsang</a:t>
            </a:r>
            <a:r>
              <a:rPr lang="en-US" i="1" dirty="0"/>
              <a:t> </a:t>
            </a:r>
            <a:r>
              <a:rPr lang="en-US" i="1" dirty="0" err="1"/>
              <a:t>qoqib</a:t>
            </a:r>
            <a:r>
              <a:rPr lang="en-US" i="1" dirty="0"/>
              <a:t> </a:t>
            </a:r>
            <a:r>
              <a:rPr lang="en-US" i="1" dirty="0" err="1"/>
              <a:t>ol</a:t>
            </a:r>
            <a:r>
              <a:rPr lang="en-US" i="1" dirty="0"/>
              <a:t>,</a:t>
            </a:r>
          </a:p>
          <a:p>
            <a:r>
              <a:rPr lang="en-US" i="1" dirty="0" err="1"/>
              <a:t>Kelin</a:t>
            </a:r>
            <a:r>
              <a:rPr lang="en-US" i="1" dirty="0"/>
              <a:t> </a:t>
            </a:r>
            <a:r>
              <a:rPr lang="en-US" i="1" dirty="0" err="1"/>
              <a:t>olsang</a:t>
            </a:r>
            <a:r>
              <a:rPr lang="en-US" i="1" dirty="0"/>
              <a:t> </a:t>
            </a:r>
            <a:r>
              <a:rPr lang="en-US" i="1" dirty="0" err="1"/>
              <a:t>boqib</a:t>
            </a:r>
            <a:r>
              <a:rPr lang="en-US" i="1" dirty="0"/>
              <a:t> </a:t>
            </a:r>
            <a:r>
              <a:rPr lang="en-US" i="1" dirty="0" err="1"/>
              <a:t>ol</a:t>
            </a:r>
            <a:r>
              <a:rPr lang="en-US" i="1" dirty="0" smtClean="0"/>
              <a:t>.</a:t>
            </a:r>
            <a:endParaRPr lang="en-US" i="1" dirty="0"/>
          </a:p>
        </p:txBody>
      </p:sp>
    </p:spTree>
    <p:extLst>
      <p:ext uri="{BB962C8B-B14F-4D97-AF65-F5344CB8AC3E}">
        <p14:creationId xmlns:p14="http://schemas.microsoft.com/office/powerpoint/2010/main" val="34408788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18</a:t>
            </a:fld>
            <a:endParaRPr lang="en"/>
          </a:p>
        </p:txBody>
      </p:sp>
      <p:sp>
        <p:nvSpPr>
          <p:cNvPr id="3" name="Прямоугольник 2"/>
          <p:cNvSpPr/>
          <p:nvPr/>
        </p:nvSpPr>
        <p:spPr>
          <a:xfrm>
            <a:off x="197427" y="374073"/>
            <a:ext cx="6758075" cy="4701287"/>
          </a:xfrm>
          <a:prstGeom prst="rect">
            <a:avLst/>
          </a:prstGeom>
        </p:spPr>
        <p:txBody>
          <a:bodyPr wrap="square">
            <a:spAutoFit/>
          </a:bodyPr>
          <a:lstStyle/>
          <a:p>
            <a:pPr indent="450215" algn="ctr">
              <a:lnSpc>
                <a:spcPct val="150000"/>
              </a:lnSpc>
              <a:tabLst>
                <a:tab pos="540385" algn="l"/>
              </a:tabLst>
            </a:pPr>
            <a:r>
              <a:rPr lang="en-US" sz="1600" dirty="0" smtClean="0">
                <a:latin typeface="Times New Roman" panose="02020603050405020304" pitchFamily="18" charset="0"/>
                <a:ea typeface="DengXian"/>
                <a:cs typeface="Times New Roman" panose="02020603050405020304" pitchFamily="18" charset="0"/>
              </a:rPr>
              <a:t> </a:t>
            </a:r>
            <a:r>
              <a:rPr lang="en-US" sz="1800" b="1" dirty="0">
                <a:latin typeface="Times New Roman" panose="02020603050405020304" pitchFamily="18" charset="0"/>
                <a:ea typeface="DengXian"/>
                <a:cs typeface="Times New Roman" panose="02020603050405020304" pitchFamily="18" charset="0"/>
              </a:rPr>
              <a:t>C</a:t>
            </a:r>
            <a:r>
              <a:rPr lang="en-US" sz="1800" b="1" dirty="0" smtClean="0">
                <a:latin typeface="Times New Roman" panose="02020603050405020304" pitchFamily="18" charset="0"/>
                <a:ea typeface="DengXian"/>
                <a:cs typeface="Times New Roman" panose="02020603050405020304" pitchFamily="18" charset="0"/>
              </a:rPr>
              <a:t>onclusion</a:t>
            </a:r>
          </a:p>
          <a:p>
            <a:pPr indent="450215" algn="just">
              <a:lnSpc>
                <a:spcPct val="150000"/>
              </a:lnSpc>
              <a:tabLst>
                <a:tab pos="540385" algn="l"/>
              </a:tabLst>
            </a:pPr>
            <a:endParaRPr lang="en-US" sz="1600" dirty="0">
              <a:latin typeface="Times New Roman" panose="02020603050405020304" pitchFamily="18" charset="0"/>
              <a:ea typeface="DengXian"/>
              <a:cs typeface="Times New Roman" panose="02020603050405020304" pitchFamily="18" charset="0"/>
            </a:endParaRPr>
          </a:p>
          <a:p>
            <a:pPr indent="450215" algn="just">
              <a:lnSpc>
                <a:spcPct val="150000"/>
              </a:lnSpc>
              <a:tabLst>
                <a:tab pos="540385" algn="l"/>
              </a:tabLst>
            </a:pPr>
            <a:r>
              <a:rPr lang="en-US" sz="1600" dirty="0" smtClean="0">
                <a:latin typeface="Times New Roman" panose="02020603050405020304" pitchFamily="18" charset="0"/>
                <a:ea typeface="DengXian"/>
                <a:cs typeface="Times New Roman" panose="02020603050405020304" pitchFamily="18" charset="0"/>
              </a:rPr>
              <a:t>Proverbs </a:t>
            </a:r>
            <a:r>
              <a:rPr lang="en-US" sz="1600" dirty="0">
                <a:latin typeface="Times New Roman" panose="02020603050405020304" pitchFamily="18" charset="0"/>
                <a:ea typeface="DengXian"/>
                <a:cs typeface="Times New Roman" panose="02020603050405020304" pitchFamily="18" charset="0"/>
              </a:rPr>
              <a:t>are one of the most important genres of folklore, and today it remains one of the most important issues in the field to reveal new aspects of linguistics through the in-depth study of proverbs in comparative linguistics</a:t>
            </a:r>
            <a:r>
              <a:rPr lang="en-US" sz="1600" dirty="0" smtClean="0">
                <a:latin typeface="Times New Roman" panose="02020603050405020304" pitchFamily="18" charset="0"/>
                <a:ea typeface="DengXian"/>
                <a:cs typeface="Times New Roman" panose="02020603050405020304" pitchFamily="18" charset="0"/>
              </a:rPr>
              <a:t>.</a:t>
            </a:r>
          </a:p>
          <a:p>
            <a:pPr algn="just"/>
            <a:r>
              <a:rPr lang="en-US" sz="1600" dirty="0" smtClean="0">
                <a:latin typeface="Times New Roman" panose="02020603050405020304" pitchFamily="18" charset="0"/>
                <a:cs typeface="Times New Roman" panose="02020603050405020304" pitchFamily="18" charset="0"/>
              </a:rPr>
              <a:t>        In </a:t>
            </a:r>
            <a:r>
              <a:rPr lang="en-US" sz="1600" dirty="0">
                <a:latin typeface="Times New Roman" panose="02020603050405020304" pitchFamily="18" charset="0"/>
                <a:cs typeface="Times New Roman" panose="02020603050405020304" pitchFamily="18" charset="0"/>
              </a:rPr>
              <a:t>conclusion, the study of proverbs in English and Uzbek through comparative and cognitive analysis serves to provide a broader interpretation of the language components. At the same time, it provides a basis for studying not only the linguistic features of both languages, but also the unique universal values, rich spiritual history, way of life and worldview of both peoples.</a:t>
            </a:r>
            <a:endParaRPr lang="ru-RU"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        Comparative </a:t>
            </a:r>
            <a:r>
              <a:rPr lang="en-US" sz="1600" dirty="0">
                <a:latin typeface="Times New Roman" panose="02020603050405020304" pitchFamily="18" charset="0"/>
                <a:cs typeface="Times New Roman" panose="02020603050405020304" pitchFamily="18" charset="0"/>
              </a:rPr>
              <a:t>and cognitive analysis of English and Uzbek proverbs contributes to the transnational interpretation of the proverbial genre of the </a:t>
            </a:r>
            <a:r>
              <a:rPr lang="en-US" sz="1600" dirty="0" err="1">
                <a:latin typeface="Times New Roman" panose="02020603050405020304" pitchFamily="18" charset="0"/>
                <a:cs typeface="Times New Roman" panose="02020603050405020304" pitchFamily="18" charset="0"/>
              </a:rPr>
              <a:t>paremiological</a:t>
            </a:r>
            <a:r>
              <a:rPr lang="en-US" sz="1600" dirty="0">
                <a:latin typeface="Times New Roman" panose="02020603050405020304" pitchFamily="18" charset="0"/>
                <a:cs typeface="Times New Roman" panose="02020603050405020304" pitchFamily="18" charset="0"/>
              </a:rPr>
              <a:t> world in linguistics, as well as to the interpretation of the relationship between language and mother tongue studied in the educational process.</a:t>
            </a:r>
            <a:endParaRPr lang="ru-RU" sz="1600" dirty="0">
              <a:latin typeface="Times New Roman" panose="02020603050405020304" pitchFamily="18" charset="0"/>
              <a:cs typeface="Times New Roman" panose="02020603050405020304" pitchFamily="18" charset="0"/>
            </a:endParaRPr>
          </a:p>
          <a:p>
            <a:pPr indent="450215" algn="just">
              <a:lnSpc>
                <a:spcPct val="150000"/>
              </a:lnSpc>
              <a:tabLst>
                <a:tab pos="540385" algn="l"/>
              </a:tabLst>
            </a:pPr>
            <a:endParaRPr lang="ru-RU" sz="1100" dirty="0">
              <a:effectLst/>
              <a:latin typeface="Calibri" panose="020F0502020204030204" pitchFamily="34" charset="0"/>
              <a:ea typeface="DengXian"/>
              <a:cs typeface="Times New Roman" panose="02020603050405020304" pitchFamily="18" charset="0"/>
            </a:endParaRPr>
          </a:p>
        </p:txBody>
      </p:sp>
    </p:spTree>
    <p:extLst>
      <p:ext uri="{BB962C8B-B14F-4D97-AF65-F5344CB8AC3E}">
        <p14:creationId xmlns:p14="http://schemas.microsoft.com/office/powerpoint/2010/main" val="17645752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marL="0" lvl="0" indent="0" algn="ctr" rtl="0">
              <a:spcBef>
                <a:spcPts val="0"/>
              </a:spcBef>
              <a:spcAft>
                <a:spcPts val="0"/>
              </a:spcAft>
              <a:buNone/>
            </a:pPr>
            <a:fld id="{00000000-1234-1234-1234-123412341234}" type="slidenum">
              <a:rPr lang="en" smtClean="0"/>
              <a:t>19</a:t>
            </a:fld>
            <a:endParaRPr lang="en"/>
          </a:p>
        </p:txBody>
      </p:sp>
      <p:sp>
        <p:nvSpPr>
          <p:cNvPr id="3" name="AutoShape 2" descr="Thank you for your attention: стоковые фото, изображения | Скачать Thank  you for your attention картинки на Depositphot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Thank you for your attention: стоковые фото, изображения | Скачать Thank  you for your attention картинки на Depositphot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 name="Рисунок 4"/>
          <p:cNvPicPr>
            <a:picLocks noChangeAspect="1"/>
          </p:cNvPicPr>
          <p:nvPr/>
        </p:nvPicPr>
        <p:blipFill>
          <a:blip r:embed="rId2"/>
          <a:stretch>
            <a:fillRect/>
          </a:stretch>
        </p:blipFill>
        <p:spPr>
          <a:xfrm>
            <a:off x="88479" y="0"/>
            <a:ext cx="9055521" cy="5135563"/>
          </a:xfrm>
          <a:prstGeom prst="rect">
            <a:avLst/>
          </a:prstGeom>
        </p:spPr>
      </p:pic>
    </p:spTree>
    <p:extLst>
      <p:ext uri="{BB962C8B-B14F-4D97-AF65-F5344CB8AC3E}">
        <p14:creationId xmlns:p14="http://schemas.microsoft.com/office/powerpoint/2010/main" val="21248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2" name="Google Shape;92;p14"/>
          <p:cNvSpPr txBox="1">
            <a:spLocks noGrp="1"/>
          </p:cNvSpPr>
          <p:nvPr>
            <p:ph type="body" idx="1"/>
          </p:nvPr>
        </p:nvSpPr>
        <p:spPr>
          <a:prstGeom prst="rect">
            <a:avLst/>
          </a:prstGeom>
        </p:spPr>
        <p:txBody>
          <a:bodyPr spcFirstLastPara="1" wrap="square" lIns="0" tIns="0" rIns="0" bIns="0" anchor="t" anchorCtr="0">
            <a:noAutofit/>
          </a:bodyPr>
          <a:lstStyle/>
          <a:p>
            <a:pPr marL="0" lvl="0" indent="0" algn="l" rtl="0">
              <a:spcBef>
                <a:spcPts val="0"/>
              </a:spcBef>
              <a:spcAft>
                <a:spcPts val="0"/>
              </a:spcAft>
              <a:buClr>
                <a:schemeClr val="dk1"/>
              </a:buClr>
              <a:buSzPts val="1100"/>
              <a:buFont typeface="Arial"/>
              <a:buNone/>
            </a:pPr>
            <a:endParaRPr sz="1200" dirty="0">
              <a:solidFill>
                <a:schemeClr val="accent1"/>
              </a:solidFill>
            </a:endParaRPr>
          </a:p>
          <a:p>
            <a:pPr marL="0" lvl="0" indent="0" algn="l" rtl="0">
              <a:spcBef>
                <a:spcPts val="0"/>
              </a:spcBef>
              <a:spcAft>
                <a:spcPts val="0"/>
              </a:spcAft>
              <a:buNone/>
            </a:pPr>
            <a:endParaRPr sz="1200" dirty="0">
              <a:solidFill>
                <a:schemeClr val="accent1"/>
              </a:solidFill>
            </a:endParaRPr>
          </a:p>
        </p:txBody>
      </p:sp>
      <p:sp>
        <p:nvSpPr>
          <p:cNvPr id="93" name="Google Shape;93;p14"/>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a:t>
            </a:fld>
            <a:endParaRPr/>
          </a:p>
        </p:txBody>
      </p:sp>
      <p:sp>
        <p:nvSpPr>
          <p:cNvPr id="3" name="Прямоугольник 2"/>
          <p:cNvSpPr/>
          <p:nvPr/>
        </p:nvSpPr>
        <p:spPr>
          <a:xfrm>
            <a:off x="2909455" y="665018"/>
            <a:ext cx="5621480" cy="3785652"/>
          </a:xfrm>
          <a:prstGeom prst="rect">
            <a:avLst/>
          </a:prstGeom>
          <a:noFill/>
          <a:ln>
            <a:solidFill>
              <a:schemeClr val="accent1"/>
            </a:solidFill>
          </a:ln>
        </p:spPr>
        <p:txBody>
          <a:bodyPr wrap="square">
            <a:spAutoFit/>
          </a:bodyPr>
          <a:lstStyle/>
          <a:p>
            <a:pPr algn="ctr"/>
            <a:r>
              <a:rPr lang="en-US" sz="2400" dirty="0">
                <a:solidFill>
                  <a:srgbClr val="FF0000"/>
                </a:solidFill>
              </a:rPr>
              <a:t>The actuality of the dissertation </a:t>
            </a:r>
            <a:r>
              <a:rPr lang="en-US" sz="2400" dirty="0" smtClean="0">
                <a:solidFill>
                  <a:srgbClr val="FF0000"/>
                </a:solidFill>
              </a:rPr>
              <a:t>topic:</a:t>
            </a:r>
            <a:endParaRPr lang="en-US" sz="2400" dirty="0">
              <a:solidFill>
                <a:srgbClr val="FF0000"/>
              </a:solidFill>
            </a:endParaRPr>
          </a:p>
          <a:p>
            <a:endParaRPr lang="en-US" sz="2400" dirty="0"/>
          </a:p>
          <a:p>
            <a:pPr algn="ctr"/>
            <a:r>
              <a:rPr lang="en-US" sz="2400" dirty="0" smtClean="0"/>
              <a:t>-  it </a:t>
            </a:r>
            <a:r>
              <a:rPr lang="en-US" sz="2400" dirty="0"/>
              <a:t>is a comparative study of the </a:t>
            </a:r>
            <a:r>
              <a:rPr lang="en-US" sz="2400" dirty="0" err="1"/>
              <a:t>linguocultural</a:t>
            </a:r>
            <a:r>
              <a:rPr lang="en-US" sz="2400" dirty="0"/>
              <a:t>, cognitive and semantic features of proverbs in English and Uzbek languages ​​and </a:t>
            </a:r>
            <a:r>
              <a:rPr lang="en-US" sz="2400" dirty="0" smtClean="0"/>
              <a:t>the generalization </a:t>
            </a:r>
            <a:r>
              <a:rPr lang="en-US" sz="2400" dirty="0"/>
              <a:t>of their similarities and </a:t>
            </a:r>
            <a:r>
              <a:rPr lang="en-US" sz="2400" dirty="0" smtClean="0"/>
              <a:t>differences.</a:t>
            </a:r>
            <a:endParaRPr lang="en-US" sz="2400" dirty="0"/>
          </a:p>
          <a:p>
            <a:pPr algn="ctr"/>
            <a:r>
              <a:rPr lang="en-US" sz="2400" dirty="0" smtClean="0"/>
              <a:t>- In-depth </a:t>
            </a:r>
            <a:r>
              <a:rPr lang="en-US" sz="2400" dirty="0"/>
              <a:t>study of proverbs in comparative linguistics</a:t>
            </a:r>
          </a:p>
        </p:txBody>
      </p:sp>
      <p:pic>
        <p:nvPicPr>
          <p:cNvPr id="5" name="Picture 4" descr="images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017" y="744118"/>
            <a:ext cx="2057399" cy="32020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101" name="Google Shape;101;p15"/>
          <p:cNvSpPr txBox="1">
            <a:spLocks noGrp="1"/>
          </p:cNvSpPr>
          <p:nvPr>
            <p:ph type="sldNum" sz="quarter"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a:t>
            </a:fld>
            <a:endParaRPr/>
          </a:p>
        </p:txBody>
      </p:sp>
      <p:graphicFrame>
        <p:nvGraphicFramePr>
          <p:cNvPr id="2" name="Схема 1"/>
          <p:cNvGraphicFramePr/>
          <p:nvPr>
            <p:extLst>
              <p:ext uri="{D42A27DB-BD31-4B8C-83A1-F6EECF244321}">
                <p14:modId xmlns:p14="http://schemas.microsoft.com/office/powerpoint/2010/main" val="3867542120"/>
              </p:ext>
            </p:extLst>
          </p:nvPr>
        </p:nvGraphicFramePr>
        <p:xfrm>
          <a:off x="72736" y="415645"/>
          <a:ext cx="8073737" cy="41153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8" name="Google Shape;108;p16"/>
          <p:cNvSpPr txBox="1">
            <a:spLocks noGrp="1"/>
          </p:cNvSpPr>
          <p:nvPr>
            <p:ph type="body" idx="1"/>
          </p:nvPr>
        </p:nvSpPr>
        <p:spPr>
          <a:xfrm>
            <a:off x="561109" y="561109"/>
            <a:ext cx="7587966" cy="3769328"/>
          </a:xfrm>
          <a:prstGeom prst="rect">
            <a:avLst/>
          </a:prstGeom>
        </p:spPr>
        <p:txBody>
          <a:bodyPr spcFirstLastPara="1" wrap="square" lIns="0" tIns="0" rIns="0" bIns="0" anchor="t" anchorCtr="0">
            <a:noAutofit/>
          </a:bodyPr>
          <a:lstStyle/>
          <a:p>
            <a:pPr marL="76200" lvl="0" indent="0">
              <a:buNone/>
            </a:pPr>
            <a:r>
              <a:rPr lang="en-US" dirty="0"/>
              <a:t>The scientific novelty</a:t>
            </a:r>
            <a:r>
              <a:rPr lang="en-US" dirty="0" smtClean="0"/>
              <a:t>:</a:t>
            </a:r>
            <a:endParaRPr dirty="0"/>
          </a:p>
        </p:txBody>
      </p:sp>
      <p:sp>
        <p:nvSpPr>
          <p:cNvPr id="109" name="Google Shape;109;p16"/>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graphicFrame>
        <p:nvGraphicFramePr>
          <p:cNvPr id="2" name="Схема 1"/>
          <p:cNvGraphicFramePr/>
          <p:nvPr>
            <p:extLst>
              <p:ext uri="{D42A27DB-BD31-4B8C-83A1-F6EECF244321}">
                <p14:modId xmlns:p14="http://schemas.microsoft.com/office/powerpoint/2010/main" val="235721484"/>
              </p:ext>
            </p:extLst>
          </p:nvPr>
        </p:nvGraphicFramePr>
        <p:xfrm>
          <a:off x="1" y="1275827"/>
          <a:ext cx="7637317" cy="35975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1"/>
          <p:cNvSpPr txBox="1">
            <a:spLocks/>
          </p:cNvSpPr>
          <p:nvPr/>
        </p:nvSpPr>
        <p:spPr>
          <a:xfrm>
            <a:off x="1110889" y="438803"/>
            <a:ext cx="6298768" cy="553525"/>
          </a:xfrm>
          <a:prstGeom prst="rect">
            <a:avLst/>
          </a:prstGeom>
        </p:spPr>
        <p:txBody>
          <a:bodyPr vert="horz" lIns="91440" tIns="45720" rIns="91440" bIns="45720" rtlCol="0" anchor="t">
            <a:normAutofit fontScale="90000" lnSpcReduction="10000"/>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ysClr val="windowText" lastClr="000000">
                    <a:lumMod val="85000"/>
                    <a:lumOff val="15000"/>
                  </a:sysClr>
                </a:solidFill>
                <a:effectLst/>
                <a:uLnTx/>
                <a:uFillTx/>
                <a:latin typeface="Century Gothic" panose="020B0502020202020204"/>
                <a:ea typeface="+mj-ea"/>
                <a:cs typeface="+mj-cs"/>
              </a:rPr>
              <a:t>Literature review</a:t>
            </a:r>
            <a:endParaRPr kumimoji="0" lang="ru-RU" sz="3600" b="0" i="0" u="none" strike="noStrike" kern="1200" cap="none" spc="0" normalizeH="0" baseline="0" noProof="0" dirty="0">
              <a:ln>
                <a:noFill/>
              </a:ln>
              <a:solidFill>
                <a:sysClr val="windowText" lastClr="000000">
                  <a:lumMod val="85000"/>
                  <a:lumOff val="15000"/>
                </a:sysClr>
              </a:solidFill>
              <a:effectLst/>
              <a:uLnTx/>
              <a:uFillTx/>
              <a:latin typeface="Century Gothic" panose="020B0502020202020204"/>
              <a:ea typeface="+mj-ea"/>
              <a:cs typeface="+mj-cs"/>
            </a:endParaRPr>
          </a:p>
        </p:txBody>
      </p:sp>
      <p:sp>
        <p:nvSpPr>
          <p:cNvPr id="13" name="Блок-схема: альтернативный процесс 12"/>
          <p:cNvSpPr/>
          <p:nvPr/>
        </p:nvSpPr>
        <p:spPr>
          <a:xfrm>
            <a:off x="90054" y="2947555"/>
            <a:ext cx="2725881" cy="1593273"/>
          </a:xfrm>
          <a:prstGeom prst="flowChartAlternateProcess">
            <a:avLst/>
          </a:prstGeom>
          <a:solidFill>
            <a:srgbClr val="99CB38"/>
          </a:solidFill>
          <a:ln w="15875" cap="rnd" cmpd="sng" algn="ctr">
            <a:solidFill>
              <a:srgbClr val="99CB38">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a:t>
            </a: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O’zbek</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a:t>
            </a: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xalq</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a:t>
            </a: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maqollari</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a:t>
            </a: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H.Suvonqulova</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a:t>
            </a:r>
            <a:endParaRPr kumimoji="0" lang="ru-RU"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endParaRPr>
          </a:p>
        </p:txBody>
      </p:sp>
      <p:sp>
        <p:nvSpPr>
          <p:cNvPr id="14" name="Блок-схема: альтернативный процесс 13"/>
          <p:cNvSpPr/>
          <p:nvPr/>
        </p:nvSpPr>
        <p:spPr>
          <a:xfrm>
            <a:off x="1799358" y="1139657"/>
            <a:ext cx="2725881" cy="1600201"/>
          </a:xfrm>
          <a:prstGeom prst="flowChartAlternateProcess">
            <a:avLst/>
          </a:prstGeom>
          <a:solidFill>
            <a:srgbClr val="99CB38"/>
          </a:solidFill>
          <a:ln w="15875" cap="rnd" cmpd="sng" algn="ctr">
            <a:solidFill>
              <a:srgbClr val="99CB38">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The Oxford Dictionary of English Proverbs (F. P. Wilson) </a:t>
            </a:r>
            <a:endParaRPr kumimoji="0" lang="ru-RU"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endParaRPr>
          </a:p>
        </p:txBody>
      </p:sp>
      <p:sp>
        <p:nvSpPr>
          <p:cNvPr id="15" name="Блок-схема: альтернативный процесс 14"/>
          <p:cNvSpPr/>
          <p:nvPr/>
        </p:nvSpPr>
        <p:spPr>
          <a:xfrm>
            <a:off x="4769428" y="1139658"/>
            <a:ext cx="2750127" cy="1600201"/>
          </a:xfrm>
          <a:prstGeom prst="flowChartAlternateProcess">
            <a:avLst/>
          </a:prstGeom>
          <a:solidFill>
            <a:srgbClr val="99CB38"/>
          </a:solidFill>
          <a:ln w="15875" cap="rnd" cmpd="sng" algn="ctr">
            <a:solidFill>
              <a:srgbClr val="99CB38">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Honeck</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R</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a:t>
            </a:r>
            <a:r>
              <a:rPr kumimoji="0" lang="en-US" sz="1800" b="0" i="0" u="none" strike="noStrike" kern="1200" cap="none" spc="0" normalizeH="0" noProof="0" dirty="0" smtClean="0">
                <a:ln>
                  <a:noFill/>
                </a:ln>
                <a:solidFill>
                  <a:prstClr val="white"/>
                </a:solidFill>
                <a:effectLst/>
                <a:uLnTx/>
                <a:uFillTx/>
                <a:latin typeface="Century Gothic" panose="020B0502020202020204"/>
                <a:ea typeface="+mn-ea"/>
                <a:cs typeface="+mn-cs"/>
              </a:rPr>
              <a:t> </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A proverb in mind: the cognitive science of proverbial wit and wisdom</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a:t>
            </a:r>
            <a:endParaRPr kumimoji="0" lang="ru-RU"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endParaRPr>
          </a:p>
        </p:txBody>
      </p:sp>
      <p:sp>
        <p:nvSpPr>
          <p:cNvPr id="16" name="Блок-схема: альтернативный процесс 15"/>
          <p:cNvSpPr/>
          <p:nvPr/>
        </p:nvSpPr>
        <p:spPr>
          <a:xfrm>
            <a:off x="5985164" y="2947555"/>
            <a:ext cx="2306781" cy="1593273"/>
          </a:xfrm>
          <a:prstGeom prst="flowChartAlternateProcess">
            <a:avLst/>
          </a:prstGeom>
          <a:solidFill>
            <a:srgbClr val="99CB38"/>
          </a:solidFill>
          <a:ln w="15875" cap="rnd" cmpd="sng" algn="ctr">
            <a:solidFill>
              <a:srgbClr val="99CB38">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“В мир английских и русских </a:t>
            </a:r>
            <a:r>
              <a:rPr kumimoji="0" lang="ru-RU"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пословитцах</a:t>
            </a:r>
            <a:r>
              <a:rPr kumimoji="0" lang="ru-RU"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(Иванова Е.В)</a:t>
            </a:r>
          </a:p>
        </p:txBody>
      </p:sp>
      <p:sp>
        <p:nvSpPr>
          <p:cNvPr id="17" name="Блок-схема: альтернативный процесс 16"/>
          <p:cNvSpPr/>
          <p:nvPr/>
        </p:nvSpPr>
        <p:spPr>
          <a:xfrm>
            <a:off x="3162299" y="2947555"/>
            <a:ext cx="2615046" cy="1593273"/>
          </a:xfrm>
          <a:prstGeom prst="flowChartAlternateProcess">
            <a:avLst/>
          </a:prstGeom>
          <a:solidFill>
            <a:srgbClr val="99CB38"/>
          </a:solidFill>
          <a:ln w="15875" cap="rnd" cmpd="sng" algn="ctr">
            <a:solidFill>
              <a:srgbClr val="99CB38">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Proverbs. </a:t>
            </a: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Maqollar</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a:t>
            </a:r>
            <a:r>
              <a:rPr kumimoji="0" lang="ru-RU"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Пословицы, </a:t>
            </a:r>
            <a:r>
              <a:rPr kumimoji="0" lang="ru-RU"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a:t>
            </a: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K.M.Karomatova</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a:t>
            </a: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va</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 </a:t>
            </a:r>
            <a:r>
              <a:rPr kumimoji="0" lang="en-US" sz="1800" b="0" i="0" u="none" strike="noStrike" kern="1200" cap="none" spc="0" normalizeH="0" baseline="0" noProof="0" dirty="0" err="1" smtClean="0">
                <a:ln>
                  <a:noFill/>
                </a:ln>
                <a:solidFill>
                  <a:prstClr val="white"/>
                </a:solidFill>
                <a:effectLst/>
                <a:uLnTx/>
                <a:uFillTx/>
                <a:latin typeface="Century Gothic" panose="020B0502020202020204"/>
                <a:ea typeface="+mn-ea"/>
                <a:cs typeface="+mn-cs"/>
              </a:rPr>
              <a:t>H.S.Karomatov</a:t>
            </a:r>
            <a:r>
              <a:rPr kumimoji="0" lang="en-US" sz="1800" b="0" i="0" u="none" strike="noStrike" kern="1200" cap="none" spc="0" normalizeH="0" baseline="0" noProof="0" dirty="0" smtClean="0">
                <a:ln>
                  <a:noFill/>
                </a:ln>
                <a:solidFill>
                  <a:prstClr val="white"/>
                </a:solidFill>
                <a:effectLst/>
                <a:uLnTx/>
                <a:uFillTx/>
                <a:latin typeface="Century Gothic" panose="020B0502020202020204"/>
                <a:ea typeface="+mn-ea"/>
                <a:cs typeface="+mn-cs"/>
              </a:rPr>
              <a:t>)</a:t>
            </a:r>
          </a:p>
        </p:txBody>
      </p:sp>
      <p:pic>
        <p:nvPicPr>
          <p:cNvPr id="18" name="Рисунок 17"/>
          <p:cNvPicPr>
            <a:picLocks noChangeAspect="1"/>
          </p:cNvPicPr>
          <p:nvPr/>
        </p:nvPicPr>
        <p:blipFill>
          <a:blip r:embed="rId2"/>
          <a:stretch>
            <a:fillRect/>
          </a:stretch>
        </p:blipFill>
        <p:spPr>
          <a:xfrm>
            <a:off x="0" y="0"/>
            <a:ext cx="1645227" cy="1175162"/>
          </a:xfrm>
          <a:prstGeom prst="rect">
            <a:avLst/>
          </a:prstGeom>
        </p:spPr>
      </p:pic>
    </p:spTree>
    <p:extLst>
      <p:ext uri="{BB962C8B-B14F-4D97-AF65-F5344CB8AC3E}">
        <p14:creationId xmlns:p14="http://schemas.microsoft.com/office/powerpoint/2010/main" val="1482197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Google Shape;121;p18"/>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a:p>
        </p:txBody>
      </p:sp>
      <p:sp>
        <p:nvSpPr>
          <p:cNvPr id="120" name="Google Shape;120;p18"/>
          <p:cNvSpPr txBox="1">
            <a:spLocks noGrp="1"/>
          </p:cNvSpPr>
          <p:nvPr>
            <p:ph type="body" idx="1"/>
          </p:nvPr>
        </p:nvSpPr>
        <p:spPr>
          <a:xfrm>
            <a:off x="290945" y="0"/>
            <a:ext cx="6816437" cy="5143500"/>
          </a:xfrm>
          <a:prstGeom prst="rect">
            <a:avLst/>
          </a:prstGeom>
        </p:spPr>
        <p:txBody>
          <a:bodyPr spcFirstLastPara="1" wrap="square" lIns="0" tIns="0" rIns="0" bIns="0" anchor="ctr" anchorCtr="0">
            <a:noAutofit/>
          </a:bodyPr>
          <a:lstStyle/>
          <a:p>
            <a:pPr marL="0" lvl="0" indent="0" algn="ctr" rtl="0">
              <a:spcBef>
                <a:spcPts val="600"/>
              </a:spcBef>
              <a:spcAft>
                <a:spcPts val="0"/>
              </a:spcAft>
              <a:buNone/>
            </a:pPr>
            <a:r>
              <a:rPr lang="en" sz="2800" dirty="0" smtClean="0"/>
              <a:t>Methods which used in the work:</a:t>
            </a:r>
          </a:p>
          <a:p>
            <a:pPr marL="0" lvl="0" indent="0">
              <a:buNone/>
            </a:pPr>
            <a:r>
              <a:rPr lang="en-US" sz="2800" dirty="0"/>
              <a:t>contextual description</a:t>
            </a:r>
          </a:p>
          <a:p>
            <a:pPr marL="0" lvl="0" indent="0">
              <a:buNone/>
            </a:pPr>
            <a:r>
              <a:rPr lang="en-US" sz="2800" dirty="0"/>
              <a:t>comparative and statistical analysis</a:t>
            </a:r>
          </a:p>
          <a:p>
            <a:pPr marL="0" lvl="0" indent="0">
              <a:buNone/>
            </a:pPr>
            <a:r>
              <a:rPr lang="en-US" sz="2800" dirty="0"/>
              <a:t>semantic and </a:t>
            </a:r>
            <a:r>
              <a:rPr lang="en-US" sz="2800" dirty="0" err="1"/>
              <a:t>lingvoculturological</a:t>
            </a:r>
            <a:r>
              <a:rPr lang="en-US" sz="2800" dirty="0"/>
              <a:t> analysis</a:t>
            </a:r>
          </a:p>
          <a:p>
            <a:pPr marL="0" lvl="0" indent="0">
              <a:buNone/>
            </a:pPr>
            <a:r>
              <a:rPr lang="en-US" sz="2800" dirty="0"/>
              <a:t>conceptual analysis and cross-cultural analysis</a:t>
            </a:r>
          </a:p>
          <a:p>
            <a:pPr marL="0" lvl="0" indent="0" algn="ctr" rtl="0">
              <a:spcBef>
                <a:spcPts val="600"/>
              </a:spcBef>
              <a:spcAft>
                <a:spcPts val="0"/>
              </a:spcAft>
              <a:buNone/>
            </a:pPr>
            <a:endParaR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0"/>
            <a:ext cx="6480610" cy="493819"/>
          </a:xfrm>
          <a:prstGeom prst="rect">
            <a:avLst/>
          </a:prstGeom>
        </p:spPr>
      </p:pic>
      <p:sp>
        <p:nvSpPr>
          <p:cNvPr id="140" name="Google Shape;140;p19"/>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solidFill>
                  <a:schemeClr val="lt1"/>
                </a:solidFill>
              </a:rPr>
              <a:t>7</a:t>
            </a:fld>
            <a:endParaRPr>
              <a:solidFill>
                <a:schemeClr val="lt1"/>
              </a:solidFill>
            </a:endParaRPr>
          </a:p>
        </p:txBody>
      </p:sp>
      <p:sp>
        <p:nvSpPr>
          <p:cNvPr id="127" name="Google Shape;127;p19"/>
          <p:cNvSpPr txBox="1">
            <a:spLocks noGrp="1"/>
          </p:cNvSpPr>
          <p:nvPr>
            <p:ph type="subTitle" idx="4294967295"/>
          </p:nvPr>
        </p:nvSpPr>
        <p:spPr>
          <a:xfrm>
            <a:off x="280555" y="554038"/>
            <a:ext cx="7230686" cy="4205287"/>
          </a:xfrm>
          <a:prstGeom prst="rect">
            <a:avLst/>
          </a:prstGeom>
        </p:spPr>
        <p:txBody>
          <a:bodyPr spcFirstLastPara="1" wrap="square" lIns="0" tIns="0" rIns="0" bIns="0" anchor="t" anchorCtr="0">
            <a:noAutofit/>
          </a:bodyPr>
          <a:lstStyle/>
          <a:p>
            <a:pPr marL="0" lvl="0" indent="0" algn="just">
              <a:buNone/>
            </a:pPr>
            <a:r>
              <a:rPr lang="en-US" sz="2000" dirty="0"/>
              <a:t>Our research is based on the foundations and methods of intercultural communication, cognitive linguistics, </a:t>
            </a:r>
            <a:r>
              <a:rPr lang="en-US" sz="2000" dirty="0" smtClean="0"/>
              <a:t>linguacultural </a:t>
            </a:r>
            <a:r>
              <a:rPr lang="en-US" sz="2000" dirty="0"/>
              <a:t>studies and comparative linguistics. The results of the research have theoretical and practical significance in the development of problems such as general linguistics, language and society, the interaction of language and thinking, the role and importance of language in cognitive learning. Language materials collected for research and their analysis are used in teaching lectures on general linguistics, sociolinguistics and psycholinguistics, lexicology, cognitive linguistics courses, and for students of philological faculties to create textbooks, manuals, dictionaries has both theoretical and practical significance for.</a:t>
            </a:r>
          </a:p>
          <a:p>
            <a:pPr marL="0" lvl="0" indent="0" algn="l" rtl="0">
              <a:spcBef>
                <a:spcPts val="600"/>
              </a:spcBef>
              <a:spcAft>
                <a:spcPts val="0"/>
              </a:spcAft>
              <a:buNone/>
            </a:pPr>
            <a:endParaRPr dirty="0"/>
          </a:p>
        </p:txBody>
      </p:sp>
      <p:grpSp>
        <p:nvGrpSpPr>
          <p:cNvPr id="128" name="Google Shape;128;p19"/>
          <p:cNvGrpSpPr/>
          <p:nvPr/>
        </p:nvGrpSpPr>
        <p:grpSpPr>
          <a:xfrm>
            <a:off x="7322513" y="3574417"/>
            <a:ext cx="1757163" cy="1757148"/>
            <a:chOff x="6643075" y="3664250"/>
            <a:chExt cx="407950" cy="407975"/>
          </a:xfrm>
        </p:grpSpPr>
        <p:sp>
          <p:nvSpPr>
            <p:cNvPr id="129" name="Google Shape;129;p19"/>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9"/>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 name="Google Shape;131;p19"/>
          <p:cNvGrpSpPr/>
          <p:nvPr/>
        </p:nvGrpSpPr>
        <p:grpSpPr>
          <a:xfrm rot="-587452">
            <a:off x="7755891" y="2778700"/>
            <a:ext cx="722440" cy="722399"/>
            <a:chOff x="576250" y="4319400"/>
            <a:chExt cx="442075" cy="442050"/>
          </a:xfrm>
        </p:grpSpPr>
        <p:sp>
          <p:nvSpPr>
            <p:cNvPr id="132" name="Google Shape;132;p19"/>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9"/>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9"/>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9"/>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 name="Google Shape;136;p19"/>
          <p:cNvSpPr/>
          <p:nvPr/>
        </p:nvSpPr>
        <p:spPr>
          <a:xfrm>
            <a:off x="8823271" y="3083058"/>
            <a:ext cx="249259" cy="262246"/>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9"/>
          <p:cNvSpPr/>
          <p:nvPr/>
        </p:nvSpPr>
        <p:spPr>
          <a:xfrm rot="2697359">
            <a:off x="6874460" y="4560277"/>
            <a:ext cx="523155" cy="398094"/>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9"/>
          <p:cNvSpPr/>
          <p:nvPr/>
        </p:nvSpPr>
        <p:spPr>
          <a:xfrm>
            <a:off x="8468591" y="3210792"/>
            <a:ext cx="159478" cy="218208"/>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9"/>
          <p:cNvSpPr/>
          <p:nvPr/>
        </p:nvSpPr>
        <p:spPr>
          <a:xfrm rot="1279940">
            <a:off x="8258990" y="4568460"/>
            <a:ext cx="166981" cy="159499"/>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2857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81891" y="1496290"/>
            <a:ext cx="6941127" cy="3098509"/>
          </a:xfrm>
        </p:spPr>
        <p:txBody>
          <a:bodyPr/>
          <a:lstStyle/>
          <a:p>
            <a:pPr marL="101600" indent="0" algn="ctr">
              <a:buNone/>
            </a:pPr>
            <a:r>
              <a:rPr lang="en-US" dirty="0"/>
              <a:t>This chapter of our scientific work shows us  Uzbek and English proverbs , their universal features and other genres </a:t>
            </a:r>
            <a:r>
              <a:rPr lang="en-US" dirty="0" smtClean="0"/>
              <a:t>to </a:t>
            </a:r>
            <a:r>
              <a:rPr lang="en-US" dirty="0"/>
              <a:t>consider relatively similarities and differences. Also we can see in this chapter aspects of the study of Uzbek and English </a:t>
            </a:r>
            <a:r>
              <a:rPr lang="en-US" dirty="0" smtClean="0"/>
              <a:t>proverbs </a:t>
            </a:r>
            <a:r>
              <a:rPr lang="en-US" dirty="0"/>
              <a:t>in linguistics, closely related to the theories of scientists </a:t>
            </a:r>
            <a:r>
              <a:rPr lang="en-US" dirty="0" smtClean="0"/>
              <a:t>working.</a:t>
            </a:r>
            <a:endParaRPr lang="ru-RU" dirty="0"/>
          </a:p>
        </p:txBody>
      </p:sp>
      <p:sp>
        <p:nvSpPr>
          <p:cNvPr id="5" name="Номер слайда 4"/>
          <p:cNvSpPr>
            <a:spLocks noGrp="1"/>
          </p:cNvSpPr>
          <p:nvPr>
            <p:ph type="sldNum" idx="12"/>
          </p:nvPr>
        </p:nvSpPr>
        <p:spPr/>
        <p: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300" b="0" i="0" u="none" strike="noStrike" kern="0" cap="none" spc="0" normalizeH="0" baseline="0" noProof="0" smtClean="0">
                <a:ln>
                  <a:noFill/>
                </a:ln>
                <a:solidFill>
                  <a:srgbClr val="93783F"/>
                </a:solidFill>
                <a:effectLst/>
                <a:uLnTx/>
                <a:uFillTx/>
                <a:latin typeface="Parisienne"/>
                <a:sym typeface="Parisienne"/>
              </a:rPr>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lang="en" sz="1300" b="0" i="0" u="none" strike="noStrike" kern="0" cap="none" spc="0" normalizeH="0" baseline="0" noProof="0">
              <a:ln>
                <a:noFill/>
              </a:ln>
              <a:solidFill>
                <a:srgbClr val="93783F"/>
              </a:solidFill>
              <a:effectLst/>
              <a:uLnTx/>
              <a:uFillTx/>
              <a:latin typeface="Parisienne"/>
              <a:sym typeface="Parisienne"/>
            </a:endParaRPr>
          </a:p>
        </p:txBody>
      </p:sp>
      <p:pic>
        <p:nvPicPr>
          <p:cNvPr id="6" name="Рисунок 5"/>
          <p:cNvPicPr>
            <a:picLocks noChangeAspect="1"/>
          </p:cNvPicPr>
          <p:nvPr/>
        </p:nvPicPr>
        <p:blipFill>
          <a:blip r:embed="rId2"/>
          <a:stretch>
            <a:fillRect/>
          </a:stretch>
        </p:blipFill>
        <p:spPr>
          <a:xfrm>
            <a:off x="831274" y="789708"/>
            <a:ext cx="6494318" cy="706582"/>
          </a:xfrm>
          <a:prstGeom prst="rect">
            <a:avLst/>
          </a:prstGeom>
        </p:spPr>
      </p:pic>
    </p:spTree>
    <p:extLst>
      <p:ext uri="{BB962C8B-B14F-4D97-AF65-F5344CB8AC3E}">
        <p14:creationId xmlns:p14="http://schemas.microsoft.com/office/powerpoint/2010/main" val="1961727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7" name="Google Shape;157;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9</a:t>
            </a:fld>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9756" y="477982"/>
            <a:ext cx="3048000" cy="3761510"/>
          </a:xfrm>
          <a:prstGeom prst="rect">
            <a:avLst/>
          </a:prstGeom>
        </p:spPr>
      </p:pic>
      <p:sp>
        <p:nvSpPr>
          <p:cNvPr id="3" name="Прямоугольник 2"/>
          <p:cNvSpPr/>
          <p:nvPr/>
        </p:nvSpPr>
        <p:spPr>
          <a:xfrm>
            <a:off x="519546" y="477982"/>
            <a:ext cx="4790210" cy="4093428"/>
          </a:xfrm>
          <a:prstGeom prst="rect">
            <a:avLst/>
          </a:prstGeom>
        </p:spPr>
        <p:txBody>
          <a:bodyPr wrap="square">
            <a:spAutoFit/>
          </a:bodyPr>
          <a:lstStyle/>
          <a:p>
            <a:r>
              <a:rPr lang="en-US" sz="2000" spc="10" dirty="0">
                <a:solidFill>
                  <a:schemeClr val="accent1">
                    <a:lumMod val="75000"/>
                  </a:schemeClr>
                </a:solidFill>
                <a:latin typeface="Times New Roman" panose="02020603050405020304" pitchFamily="18" charset="0"/>
                <a:ea typeface="Times New Roman" panose="02020603050405020304" pitchFamily="18" charset="0"/>
              </a:rPr>
              <a:t>A </a:t>
            </a:r>
            <a:r>
              <a:rPr lang="en-US" sz="2000" spc="10" dirty="0" smtClean="0">
                <a:solidFill>
                  <a:schemeClr val="accent1">
                    <a:lumMod val="75000"/>
                  </a:schemeClr>
                </a:solidFill>
                <a:latin typeface="Times New Roman" panose="02020603050405020304" pitchFamily="18" charset="0"/>
                <a:ea typeface="Times New Roman" panose="02020603050405020304" pitchFamily="18" charset="0"/>
              </a:rPr>
              <a:t>proverb  is  </a:t>
            </a:r>
            <a:r>
              <a:rPr lang="en-US" sz="2000" spc="10" dirty="0">
                <a:solidFill>
                  <a:schemeClr val="accent1">
                    <a:lumMod val="75000"/>
                  </a:schemeClr>
                </a:solidFill>
                <a:latin typeface="Times New Roman" panose="02020603050405020304" pitchFamily="18" charset="0"/>
                <a:ea typeface="Times New Roman" panose="02020603050405020304" pitchFamily="18" charset="0"/>
              </a:rPr>
              <a:t>a simple, concrete, traditional saying that expresses a perceived truth based on common sense or experience</a:t>
            </a:r>
            <a:r>
              <a:rPr lang="en-US" sz="2000" spc="10" dirty="0" smtClean="0">
                <a:solidFill>
                  <a:schemeClr val="accent1">
                    <a:lumMod val="75000"/>
                  </a:schemeClr>
                </a:solidFill>
                <a:latin typeface="Times New Roman" panose="02020603050405020304" pitchFamily="18" charset="0"/>
                <a:ea typeface="Times New Roman" panose="02020603050405020304" pitchFamily="18" charset="0"/>
              </a:rPr>
              <a:t>.</a:t>
            </a:r>
          </a:p>
          <a:p>
            <a:pPr marL="285750" indent="-285750">
              <a:buFont typeface="Arial" panose="020B0604020202020204" pitchFamily="34" charset="0"/>
              <a:buChar char="•"/>
            </a:pPr>
            <a:endParaRPr lang="en-US" sz="2000" spc="10" dirty="0" smtClean="0">
              <a:solidFill>
                <a:schemeClr val="accent1">
                  <a:lumMod val="75000"/>
                </a:schemeClr>
              </a:solidFill>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CA" sz="2000" spc="10" dirty="0" smtClean="0">
                <a:solidFill>
                  <a:schemeClr val="accent1">
                    <a:lumMod val="75000"/>
                  </a:schemeClr>
                </a:solidFill>
                <a:latin typeface="Times New Roman" panose="02020603050405020304" pitchFamily="18" charset="0"/>
                <a:ea typeface="Times New Roman" panose="02020603050405020304" pitchFamily="18" charset="0"/>
              </a:rPr>
              <a:t>Proverbs </a:t>
            </a:r>
            <a:r>
              <a:rPr lang="en-CA" sz="2000" spc="10" dirty="0">
                <a:solidFill>
                  <a:schemeClr val="accent1">
                    <a:lumMod val="75000"/>
                  </a:schemeClr>
                </a:solidFill>
                <a:latin typeface="Times New Roman" panose="02020603050405020304" pitchFamily="18" charset="0"/>
                <a:ea typeface="Times New Roman" panose="02020603050405020304" pitchFamily="18" charset="0"/>
              </a:rPr>
              <a:t>are statement-</a:t>
            </a:r>
            <a:r>
              <a:rPr lang="en-CA" sz="2000" spc="10" dirty="0" err="1">
                <a:solidFill>
                  <a:schemeClr val="accent1">
                    <a:lumMod val="75000"/>
                  </a:schemeClr>
                </a:solidFill>
                <a:latin typeface="Times New Roman" panose="02020603050405020304" pitchFamily="18" charset="0"/>
                <a:ea typeface="Times New Roman" panose="02020603050405020304" pitchFamily="18" charset="0"/>
              </a:rPr>
              <a:t>Maqollar</a:t>
            </a:r>
            <a:r>
              <a:rPr lang="en-CA" sz="2000" spc="10" dirty="0">
                <a:solidFill>
                  <a:schemeClr val="accent1">
                    <a:lumMod val="75000"/>
                  </a:schemeClr>
                </a:solidFill>
                <a:latin typeface="Times New Roman" panose="02020603050405020304" pitchFamily="18" charset="0"/>
                <a:ea typeface="Times New Roman" panose="02020603050405020304" pitchFamily="18" charset="0"/>
              </a:rPr>
              <a:t> </a:t>
            </a:r>
            <a:r>
              <a:rPr lang="en-CA" sz="2000" spc="10" dirty="0" err="1" smtClean="0">
                <a:solidFill>
                  <a:schemeClr val="accent1">
                    <a:lumMod val="75000"/>
                  </a:schemeClr>
                </a:solidFill>
                <a:latin typeface="Times New Roman" panose="02020603050405020304" pitchFamily="18" charset="0"/>
                <a:ea typeface="Times New Roman" panose="02020603050405020304" pitchFamily="18" charset="0"/>
              </a:rPr>
              <a:t>axborotlardir</a:t>
            </a:r>
            <a:r>
              <a:rPr lang="en-CA" sz="2000" spc="10" dirty="0" smtClean="0">
                <a:solidFill>
                  <a:schemeClr val="accent1">
                    <a:lumMod val="75000"/>
                  </a:schemeClr>
                </a:solidFill>
                <a:latin typeface="Times New Roman" panose="02020603050405020304" pitchFamily="18" charset="0"/>
                <a:ea typeface="Times New Roman" panose="02020603050405020304" pitchFamily="18" charset="0"/>
              </a:rPr>
              <a:t>.</a:t>
            </a:r>
          </a:p>
          <a:p>
            <a:pPr marL="285750" indent="-285750">
              <a:buFont typeface="Arial" panose="020B0604020202020204" pitchFamily="34" charset="0"/>
              <a:buChar char="•"/>
            </a:pPr>
            <a:r>
              <a:rPr lang="en-CA" sz="2000" spc="15" dirty="0">
                <a:solidFill>
                  <a:schemeClr val="accent1">
                    <a:lumMod val="75000"/>
                  </a:schemeClr>
                </a:solidFill>
                <a:latin typeface="Times New Roman" panose="02020603050405020304" pitchFamily="18" charset="0"/>
                <a:ea typeface="Times New Roman" panose="02020603050405020304" pitchFamily="18" charset="0"/>
              </a:rPr>
              <a:t>Proverbs are </a:t>
            </a:r>
            <a:r>
              <a:rPr lang="en-CA" sz="2000" spc="15" dirty="0" smtClean="0">
                <a:solidFill>
                  <a:schemeClr val="accent1">
                    <a:lumMod val="75000"/>
                  </a:schemeClr>
                </a:solidFill>
                <a:latin typeface="Times New Roman" panose="02020603050405020304" pitchFamily="18" charset="0"/>
                <a:ea typeface="Times New Roman" panose="02020603050405020304" pitchFamily="18" charset="0"/>
              </a:rPr>
              <a:t>self-contained-</a:t>
            </a:r>
            <a:r>
              <a:rPr lang="en-CA" sz="2000" spc="15" dirty="0" err="1">
                <a:solidFill>
                  <a:schemeClr val="accent1">
                    <a:lumMod val="75000"/>
                  </a:schemeClr>
                </a:solidFill>
                <a:latin typeface="Times New Roman" panose="02020603050405020304" pitchFamily="18" charset="0"/>
                <a:ea typeface="Times New Roman" panose="02020603050405020304" pitchFamily="18" charset="0"/>
              </a:rPr>
              <a:t>Maqollar</a:t>
            </a:r>
            <a:r>
              <a:rPr lang="en-CA" sz="2000" spc="15" dirty="0">
                <a:solidFill>
                  <a:schemeClr val="accent1">
                    <a:lumMod val="75000"/>
                  </a:schemeClr>
                </a:solidFill>
                <a:latin typeface="Times New Roman" panose="02020603050405020304" pitchFamily="18" charset="0"/>
                <a:ea typeface="Times New Roman" panose="02020603050405020304" pitchFamily="18" charset="0"/>
              </a:rPr>
              <a:t> </a:t>
            </a:r>
            <a:r>
              <a:rPr lang="en-CA" sz="2000" spc="15" dirty="0" err="1">
                <a:solidFill>
                  <a:schemeClr val="accent1">
                    <a:lumMod val="75000"/>
                  </a:schemeClr>
                </a:solidFill>
                <a:latin typeface="Times New Roman" panose="02020603050405020304" pitchFamily="18" charset="0"/>
                <a:ea typeface="Times New Roman" panose="02020603050405020304" pitchFamily="18" charset="0"/>
              </a:rPr>
              <a:t>tayyor</a:t>
            </a:r>
            <a:r>
              <a:rPr lang="en-CA" sz="2000" spc="15" dirty="0">
                <a:solidFill>
                  <a:schemeClr val="accent1">
                    <a:lumMod val="75000"/>
                  </a:schemeClr>
                </a:solidFill>
                <a:latin typeface="Times New Roman" panose="02020603050405020304" pitchFamily="18" charset="0"/>
                <a:ea typeface="Times New Roman" panose="02020603050405020304" pitchFamily="18" charset="0"/>
              </a:rPr>
              <a:t> </a:t>
            </a:r>
            <a:r>
              <a:rPr lang="en-CA" sz="2000" spc="15" dirty="0" err="1">
                <a:solidFill>
                  <a:schemeClr val="accent1">
                    <a:lumMod val="75000"/>
                  </a:schemeClr>
                </a:solidFill>
                <a:latin typeface="Times New Roman" panose="02020603050405020304" pitchFamily="18" charset="0"/>
                <a:ea typeface="Times New Roman" panose="02020603050405020304" pitchFamily="18" charset="0"/>
              </a:rPr>
              <a:t>strukturali</a:t>
            </a:r>
            <a:r>
              <a:rPr lang="en-CA" sz="2000" spc="15" dirty="0">
                <a:solidFill>
                  <a:schemeClr val="accent1">
                    <a:lumMod val="75000"/>
                  </a:schemeClr>
                </a:solidFill>
                <a:latin typeface="Times New Roman" panose="02020603050405020304" pitchFamily="18" charset="0"/>
                <a:ea typeface="Times New Roman" panose="02020603050405020304" pitchFamily="18" charset="0"/>
              </a:rPr>
              <a:t> </a:t>
            </a:r>
            <a:r>
              <a:rPr lang="en-CA" sz="2000" spc="15" dirty="0" err="1" smtClean="0">
                <a:solidFill>
                  <a:schemeClr val="accent1">
                    <a:lumMod val="75000"/>
                  </a:schemeClr>
                </a:solidFill>
                <a:latin typeface="Times New Roman" panose="02020603050405020304" pitchFamily="18" charset="0"/>
                <a:ea typeface="Times New Roman" panose="02020603050405020304" pitchFamily="18" charset="0"/>
              </a:rPr>
              <a:t>gaplar</a:t>
            </a:r>
            <a:r>
              <a:rPr lang="en-CA" sz="2000" spc="15" dirty="0" smtClean="0">
                <a:solidFill>
                  <a:schemeClr val="accent1">
                    <a:lumMod val="75000"/>
                  </a:schemeClr>
                </a:solidFill>
                <a:latin typeface="Times New Roman" panose="02020603050405020304" pitchFamily="18" charset="0"/>
                <a:ea typeface="Times New Roman" panose="02020603050405020304" pitchFamily="18" charset="0"/>
              </a:rPr>
              <a:t>. </a:t>
            </a:r>
            <a:endParaRPr lang="en-CA" sz="2000" spc="10" dirty="0" smtClean="0">
              <a:solidFill>
                <a:schemeClr val="accent1">
                  <a:lumMod val="75000"/>
                </a:schemeClr>
              </a:solidFill>
              <a:latin typeface="Times New Roman" panose="02020603050405020304" pitchFamily="18" charset="0"/>
              <a:ea typeface="Times New Roman" panose="02020603050405020304" pitchFamily="18" charset="0"/>
            </a:endParaRPr>
          </a:p>
          <a:p>
            <a:pPr marL="285750" indent="-285750">
              <a:buFont typeface="Arial" panose="020B0604020202020204" pitchFamily="34" charset="0"/>
              <a:buChar char="•"/>
            </a:pPr>
            <a:r>
              <a:rPr lang="en-CA" sz="2000" dirty="0">
                <a:solidFill>
                  <a:schemeClr val="accent1">
                    <a:lumMod val="75000"/>
                  </a:schemeClr>
                </a:solidFill>
                <a:latin typeface="Times New Roman" panose="02020603050405020304" pitchFamily="18" charset="0"/>
                <a:ea typeface="Times New Roman" panose="02020603050405020304" pitchFamily="18" charset="0"/>
              </a:rPr>
              <a:t>Proverbs are (grammatical) sentences-</a:t>
            </a:r>
            <a:r>
              <a:rPr lang="en-CA" sz="2000" dirty="0" err="1">
                <a:solidFill>
                  <a:schemeClr val="accent1">
                    <a:lumMod val="75000"/>
                  </a:schemeClr>
                </a:solidFill>
                <a:latin typeface="Times New Roman" panose="02020603050405020304" pitchFamily="18" charset="0"/>
                <a:ea typeface="Times New Roman" panose="02020603050405020304" pitchFamily="18" charset="0"/>
              </a:rPr>
              <a:t>Maqollar</a:t>
            </a:r>
            <a:r>
              <a:rPr lang="en-CA" sz="2000" dirty="0">
                <a:solidFill>
                  <a:schemeClr val="accent1">
                    <a:lumMod val="75000"/>
                  </a:schemeClr>
                </a:solidFill>
                <a:latin typeface="Times New Roman" panose="02020603050405020304" pitchFamily="18" charset="0"/>
                <a:ea typeface="Times New Roman" panose="02020603050405020304" pitchFamily="18" charset="0"/>
              </a:rPr>
              <a:t> (</a:t>
            </a:r>
            <a:r>
              <a:rPr lang="en-CA" sz="2000" dirty="0" err="1">
                <a:solidFill>
                  <a:schemeClr val="accent1">
                    <a:lumMod val="75000"/>
                  </a:schemeClr>
                </a:solidFill>
                <a:latin typeface="Times New Roman" panose="02020603050405020304" pitchFamily="18" charset="0"/>
                <a:ea typeface="Times New Roman" panose="02020603050405020304" pitchFamily="18" charset="0"/>
              </a:rPr>
              <a:t>grammatik</a:t>
            </a:r>
            <a:r>
              <a:rPr lang="en-CA" sz="2000" dirty="0">
                <a:solidFill>
                  <a:schemeClr val="accent1">
                    <a:lumMod val="75000"/>
                  </a:schemeClr>
                </a:solidFill>
                <a:latin typeface="Times New Roman" panose="02020603050405020304" pitchFamily="18" charset="0"/>
                <a:ea typeface="Times New Roman" panose="02020603050405020304" pitchFamily="18" charset="0"/>
              </a:rPr>
              <a:t>) </a:t>
            </a:r>
            <a:r>
              <a:rPr lang="en-CA" sz="2000" dirty="0" err="1" smtClean="0">
                <a:solidFill>
                  <a:schemeClr val="accent1">
                    <a:lumMod val="75000"/>
                  </a:schemeClr>
                </a:solidFill>
                <a:latin typeface="Times New Roman" panose="02020603050405020304" pitchFamily="18" charset="0"/>
                <a:ea typeface="Times New Roman" panose="02020603050405020304" pitchFamily="18" charset="0"/>
              </a:rPr>
              <a:t>gaplardir</a:t>
            </a:r>
            <a:r>
              <a:rPr lang="en-CA" sz="2000" dirty="0" smtClean="0">
                <a:solidFill>
                  <a:schemeClr val="accent1">
                    <a:lumMod val="75000"/>
                  </a:schemeClr>
                </a:solidFill>
                <a:latin typeface="Times New Roman" panose="02020603050405020304" pitchFamily="18" charset="0"/>
                <a:ea typeface="Times New Roman" panose="02020603050405020304" pitchFamily="18" charset="0"/>
              </a:rPr>
              <a:t>. </a:t>
            </a:r>
          </a:p>
          <a:p>
            <a:pPr marL="285750" indent="-285750">
              <a:buFont typeface="Arial" panose="020B0604020202020204" pitchFamily="34" charset="0"/>
              <a:buChar char="•"/>
            </a:pPr>
            <a:r>
              <a:rPr lang="en-CA" sz="2000" dirty="0">
                <a:solidFill>
                  <a:schemeClr val="accent1">
                    <a:lumMod val="75000"/>
                  </a:schemeClr>
                </a:solidFill>
                <a:latin typeface="Times New Roman" panose="02020603050405020304" pitchFamily="18" charset="0"/>
                <a:ea typeface="Times New Roman" panose="02020603050405020304" pitchFamily="18" charset="0"/>
              </a:rPr>
              <a:t>Proverbs are tradition-</a:t>
            </a:r>
            <a:r>
              <a:rPr lang="en-CA" sz="2000" dirty="0" err="1">
                <a:solidFill>
                  <a:schemeClr val="accent1">
                    <a:lumMod val="75000"/>
                  </a:schemeClr>
                </a:solidFill>
                <a:latin typeface="Times New Roman" panose="02020603050405020304" pitchFamily="18" charset="0"/>
                <a:ea typeface="Times New Roman" panose="02020603050405020304" pitchFamily="18" charset="0"/>
              </a:rPr>
              <a:t>Maqollar</a:t>
            </a:r>
            <a:r>
              <a:rPr lang="en-CA" sz="2000" dirty="0">
                <a:solidFill>
                  <a:schemeClr val="accent1">
                    <a:lumMod val="75000"/>
                  </a:schemeClr>
                </a:solidFill>
                <a:latin typeface="Times New Roman" panose="02020603050405020304" pitchFamily="18" charset="0"/>
                <a:ea typeface="Times New Roman" panose="02020603050405020304" pitchFamily="18" charset="0"/>
              </a:rPr>
              <a:t> </a:t>
            </a:r>
            <a:r>
              <a:rPr lang="en-CA" sz="2000" dirty="0" err="1" smtClean="0">
                <a:solidFill>
                  <a:schemeClr val="accent1">
                    <a:lumMod val="75000"/>
                  </a:schemeClr>
                </a:solidFill>
                <a:latin typeface="Times New Roman" panose="02020603050405020304" pitchFamily="18" charset="0"/>
                <a:ea typeface="Times New Roman" panose="02020603050405020304" pitchFamily="18" charset="0"/>
              </a:rPr>
              <a:t>an`anaviylikdir</a:t>
            </a:r>
            <a:r>
              <a:rPr lang="en-CA" sz="2000" dirty="0" smtClean="0">
                <a:solidFill>
                  <a:schemeClr val="accent1">
                    <a:lumMod val="75000"/>
                  </a:schemeClr>
                </a:solidFill>
                <a:latin typeface="Times New Roman" panose="02020603050405020304" pitchFamily="18" charset="0"/>
                <a:ea typeface="Times New Roman" panose="02020603050405020304" pitchFamily="18" charset="0"/>
              </a:rPr>
              <a:t> </a:t>
            </a:r>
            <a:r>
              <a:rPr lang="en-CA" sz="2000" dirty="0" smtClean="0">
                <a:latin typeface="Times New Roman" panose="02020603050405020304" pitchFamily="18" charset="0"/>
                <a:ea typeface="Times New Roman" panose="02020603050405020304" pitchFamily="18" charset="0"/>
              </a:rPr>
              <a:t>.</a:t>
            </a:r>
            <a:endParaRPr lang="en-CA" sz="2000" spc="10" dirty="0" smtClean="0">
              <a:latin typeface="Times New Roman" panose="02020603050405020304" pitchFamily="18" charset="0"/>
              <a:ea typeface="Times New Roman" panose="02020603050405020304" pitchFamily="18" charset="0"/>
            </a:endParaRPr>
          </a:p>
          <a:p>
            <a:r>
              <a:rPr lang="en-CA" sz="2000" spc="10" dirty="0" smtClean="0">
                <a:latin typeface="Times New Roman" panose="02020603050405020304" pitchFamily="18" charset="0"/>
                <a:ea typeface="Times New Roman" panose="02020603050405020304" pitchFamily="18" charset="0"/>
              </a:rPr>
              <a:t> </a:t>
            </a:r>
            <a:endParaRPr lang="ru-RU"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1489</TotalTime>
  <Words>1250</Words>
  <Application>Microsoft Office PowerPoint</Application>
  <PresentationFormat>Экран (16:9)</PresentationFormat>
  <Paragraphs>134</Paragraphs>
  <Slides>19</Slides>
  <Notes>12</Notes>
  <HiddenSlides>0</HiddenSlides>
  <MMClips>0</MMClips>
  <ScaleCrop>false</ScaleCrop>
  <HeadingPairs>
    <vt:vector size="6" baseType="variant">
      <vt:variant>
        <vt:lpstr>Использованные шрифты</vt:lpstr>
      </vt:variant>
      <vt:variant>
        <vt:i4>13</vt:i4>
      </vt:variant>
      <vt:variant>
        <vt:lpstr>Тема</vt:lpstr>
      </vt:variant>
      <vt:variant>
        <vt:i4>1</vt:i4>
      </vt:variant>
      <vt:variant>
        <vt:lpstr>Заголовки слайдов</vt:lpstr>
      </vt:variant>
      <vt:variant>
        <vt:i4>19</vt:i4>
      </vt:variant>
    </vt:vector>
  </HeadingPairs>
  <TitlesOfParts>
    <vt:vector size="33" baseType="lpstr">
      <vt:lpstr>Bellota Text Light</vt:lpstr>
      <vt:lpstr>DengXian</vt:lpstr>
      <vt:lpstr>Calibri</vt:lpstr>
      <vt:lpstr>Wingdings 3</vt:lpstr>
      <vt:lpstr>Arial</vt:lpstr>
      <vt:lpstr>Parisienne</vt:lpstr>
      <vt:lpstr>inherit</vt:lpstr>
      <vt:lpstr>Times New Roman</vt:lpstr>
      <vt:lpstr>Vidaloka</vt:lpstr>
      <vt:lpstr>Arial Unicode MS</vt:lpstr>
      <vt:lpstr>Century Gothic</vt:lpstr>
      <vt:lpstr>Trebuchet MS</vt:lpstr>
      <vt:lpstr>Dosis</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II CHAPTER. PAREMIOLOGICAL IMAGE OF THE WORLD - THEORETICAL ASPECTS OF ANALYSIS OF PROVERBS</vt:lpstr>
      <vt:lpstr>Types of proverbs:</vt:lpstr>
      <vt:lpstr>Презентация PowerPoint</vt:lpstr>
      <vt:lpstr>III CHAPTER. COMPARATIVE AND COGNITIVE ANALYSIS OF THE FAMILY IN ENGLISH AND UZBEK PROVERBS</vt:lpstr>
      <vt:lpstr> Family   is the basic unit in society traditionally consisting of two parents rearing their children </vt:lpstr>
      <vt:lpstr>In this chapter, the "Family" frame consists of three terminals - "relationship with relatives", "marriage relationship ",  "relationship between parents and children“.</vt:lpstr>
      <vt:lpstr>Want big impact? Use big image.</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59</cp:revision>
  <cp:lastPrinted>2021-06-16T04:01:33Z</cp:lastPrinted>
  <dcterms:modified xsi:type="dcterms:W3CDTF">2021-06-16T11:31:32Z</dcterms:modified>
</cp:coreProperties>
</file>