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diagrams/data1.xml" ContentType="application/vnd.openxmlformats-officedocument.drawingml.diagramData+xml"/>
  <Override PartName="/ppt/diagrams/layout1.xml" ContentType="application/vnd.openxmlformats-officedocument.drawingml.diagramLayout+xml"/>
  <Override PartName="/ppt/diagrams/quickStyle1.xml" ContentType="application/vnd.openxmlformats-officedocument.drawingml.diagramStyle+xml"/>
  <Override PartName="/ppt/diagrams/colors1.xml" ContentType="application/vnd.openxmlformats-officedocument.drawingml.diagramColors+xml"/>
  <Override PartName="/ppt/diagrams/drawing1.xml" ContentType="application/vnd.ms-office.drawingml.diagramDrawing+xml"/>
  <Override PartName="/ppt/diagrams/data2.xml" ContentType="application/vnd.openxmlformats-officedocument.drawingml.diagramData+xml"/>
  <Override PartName="/ppt/diagrams/layout2.xml" ContentType="application/vnd.openxmlformats-officedocument.drawingml.diagramLayout+xml"/>
  <Override PartName="/ppt/diagrams/quickStyle2.xml" ContentType="application/vnd.openxmlformats-officedocument.drawingml.diagramStyle+xml"/>
  <Override PartName="/ppt/diagrams/colors2.xml" ContentType="application/vnd.openxmlformats-officedocument.drawingml.diagramColors+xml"/>
  <Override PartName="/ppt/diagrams/drawing2.xml" ContentType="application/vnd.ms-office.drawingml.diagramDrawing+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87" r:id="rId3"/>
    <p:sldId id="288" r:id="rId4"/>
    <p:sldId id="258" r:id="rId5"/>
    <p:sldId id="289" r:id="rId6"/>
    <p:sldId id="299" r:id="rId7"/>
    <p:sldId id="269" r:id="rId8"/>
    <p:sldId id="262" r:id="rId9"/>
    <p:sldId id="271" r:id="rId10"/>
    <p:sldId id="290" r:id="rId11"/>
    <p:sldId id="291" r:id="rId12"/>
    <p:sldId id="292" r:id="rId13"/>
    <p:sldId id="300" r:id="rId14"/>
    <p:sldId id="301" r:id="rId15"/>
    <p:sldId id="302" r:id="rId16"/>
    <p:sldId id="277" r:id="rId17"/>
    <p:sldId id="293" r:id="rId18"/>
    <p:sldId id="294" r:id="rId19"/>
    <p:sldId id="295" r:id="rId20"/>
    <p:sldId id="296" r:id="rId21"/>
    <p:sldId id="297" r:id="rId22"/>
    <p:sldId id="298" r:id="rId23"/>
    <p:sldId id="283" r:id="rId24"/>
    <p:sldId id="279" r:id="rId25"/>
    <p:sldId id="270" r:id="rId26"/>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Средний стиль 2 - акцент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3879" autoAdjust="0"/>
    <p:restoredTop sz="94660"/>
  </p:normalViewPr>
  <p:slideViewPr>
    <p:cSldViewPr>
      <p:cViewPr varScale="1">
        <p:scale>
          <a:sx n="69" d="100"/>
          <a:sy n="69" d="100"/>
        </p:scale>
        <p:origin x="-966" y="-90"/>
      </p:cViewPr>
      <p:guideLst>
        <p:guide orient="horz" pos="216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presProps" Target="presProps.xml"/><Relationship Id="rId30" Type="http://schemas.openxmlformats.org/officeDocument/2006/relationships/tableStyles" Target="tableStyles.xml"/></Relationships>
</file>

<file path=ppt/diagrams/colors1.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colors2.xml><?xml version="1.0" encoding="utf-8"?>
<dgm:colorsDef xmlns:dgm="http://schemas.openxmlformats.org/drawingml/2006/diagram" xmlns:a="http://schemas.openxmlformats.org/drawingml/2006/main" uniqueId="urn:microsoft.com/office/officeart/2005/8/colors/accent1_2">
  <dgm:title val=""/>
  <dgm:desc val=""/>
  <dgm:catLst>
    <dgm:cat type="accent1" pri="11200"/>
  </dgm:catLst>
  <dgm:styleLbl name="node0">
    <dgm:fillClrLst meth="repeat">
      <a:schemeClr val="accent1"/>
    </dgm:fillClrLst>
    <dgm:linClrLst meth="repeat">
      <a:schemeClr val="lt1"/>
    </dgm:linClrLst>
    <dgm:effectClrLst/>
    <dgm:txLinClrLst/>
    <dgm:txFillClrLst/>
    <dgm:txEffectClrLst/>
  </dgm:styleLbl>
  <dgm:styleLbl name="alignNode1">
    <dgm:fillClrLst meth="repeat">
      <a:schemeClr val="accent1"/>
    </dgm:fillClrLst>
    <dgm:linClrLst meth="repeat">
      <a:schemeClr val="accent1"/>
    </dgm:linClrLst>
    <dgm:effectClrLst/>
    <dgm:txLinClrLst/>
    <dgm:txFillClrLst/>
    <dgm:txEffectClrLst/>
  </dgm:styleLbl>
  <dgm:styleLbl name="node1">
    <dgm:fillClrLst meth="repeat">
      <a:schemeClr val="accent1"/>
    </dgm:fillClrLst>
    <dgm:linClrLst meth="repeat">
      <a:schemeClr val="lt1"/>
    </dgm:linClrLst>
    <dgm:effectClrLst/>
    <dgm:txLinClrLst/>
    <dgm:txFillClrLst/>
    <dgm:txEffectClrLst/>
  </dgm:styleLbl>
  <dgm:styleLbl name="lnNode1">
    <dgm:fillClrLst meth="repeat">
      <a:schemeClr val="accent1"/>
    </dgm:fillClrLst>
    <dgm:linClrLst meth="repeat">
      <a:schemeClr val="lt1"/>
    </dgm:linClrLst>
    <dgm:effectClrLst/>
    <dgm:txLinClrLst/>
    <dgm:txFillClrLst/>
    <dgm:txEffectClrLst/>
  </dgm:styleLbl>
  <dgm:styleLbl name="vennNode1">
    <dgm:fillClrLst meth="repeat">
      <a:schemeClr val="accent1">
        <a:alpha val="50000"/>
      </a:schemeClr>
    </dgm:fillClrLst>
    <dgm:linClrLst meth="repeat">
      <a:schemeClr val="lt1"/>
    </dgm:linClrLst>
    <dgm:effectClrLst/>
    <dgm:txLinClrLst/>
    <dgm:txFillClrLst/>
    <dgm:txEffectClrLst/>
  </dgm:styleLbl>
  <dgm:styleLbl name="node2">
    <dgm:fillClrLst meth="repeat">
      <a:schemeClr val="accent1"/>
    </dgm:fillClrLst>
    <dgm:linClrLst meth="repeat">
      <a:schemeClr val="lt1"/>
    </dgm:linClrLst>
    <dgm:effectClrLst/>
    <dgm:txLinClrLst/>
    <dgm:txFillClrLst/>
    <dgm:txEffectClrLst/>
  </dgm:styleLbl>
  <dgm:styleLbl name="node3">
    <dgm:fillClrLst meth="repeat">
      <a:schemeClr val="accent1"/>
    </dgm:fillClrLst>
    <dgm:linClrLst meth="repeat">
      <a:schemeClr val="lt1"/>
    </dgm:linClrLst>
    <dgm:effectClrLst/>
    <dgm:txLinClrLst/>
    <dgm:txFillClrLst/>
    <dgm:txEffectClrLst/>
  </dgm:styleLbl>
  <dgm:styleLbl name="node4">
    <dgm:fillClrLst meth="repeat">
      <a:schemeClr val="accent1"/>
    </dgm:fillClrLst>
    <dgm:linClrLst meth="repeat">
      <a:schemeClr val="lt1"/>
    </dgm:linClrLst>
    <dgm:effectClrLst/>
    <dgm:txLinClrLst/>
    <dgm:txFillClrLst/>
    <dgm:txEffectClrLst/>
  </dgm:styleLbl>
  <dgm:styleLbl name="f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align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bgImgPlace1">
    <dgm:fillClrLst meth="repeat">
      <a:schemeClr val="accent1">
        <a:tint val="50000"/>
      </a:schemeClr>
    </dgm:fillClrLst>
    <dgm:linClrLst meth="repeat">
      <a:schemeClr val="lt1"/>
    </dgm:linClrLst>
    <dgm:effectClrLst/>
    <dgm:txLinClrLst/>
    <dgm:txFillClrLst meth="repeat">
      <a:schemeClr val="lt1"/>
    </dgm:txFillClrLst>
    <dgm:txEffectClrLst/>
  </dgm:styleLbl>
  <dgm:styleLbl name="sibTrans2D1">
    <dgm:fillClrLst meth="repeat">
      <a:schemeClr val="accent1">
        <a:tint val="60000"/>
      </a:schemeClr>
    </dgm:fillClrLst>
    <dgm:linClrLst meth="repeat">
      <a:schemeClr val="accent1">
        <a:tint val="60000"/>
      </a:schemeClr>
    </dgm:linClrLst>
    <dgm:effectClrLst/>
    <dgm:txLinClrLst/>
    <dgm:txFillClrLst/>
    <dgm:txEffectClrLst/>
  </dgm:styleLbl>
  <dgm:styleLbl name="fgSibTrans2D1">
    <dgm:fillClrLst meth="repeat">
      <a:schemeClr val="accent1">
        <a:tint val="60000"/>
      </a:schemeClr>
    </dgm:fillClrLst>
    <dgm:linClrLst meth="repeat">
      <a:schemeClr val="accent1">
        <a:tint val="60000"/>
      </a:schemeClr>
    </dgm:linClrLst>
    <dgm:effectClrLst/>
    <dgm:txLinClrLst/>
    <dgm:txFillClrLst/>
    <dgm:txEffectClrLst/>
  </dgm:styleLbl>
  <dgm:styleLbl name="bgSibTrans2D1">
    <dgm:fillClrLst meth="repeat">
      <a:schemeClr val="accent1">
        <a:tint val="60000"/>
      </a:schemeClr>
    </dgm:fillClrLst>
    <dgm:linClrLst meth="repeat">
      <a:schemeClr val="accent1">
        <a:tint val="60000"/>
      </a:schemeClr>
    </dgm:linClrLst>
    <dgm:effectClrLst/>
    <dgm:txLinClrLst/>
    <dgm:txFillClrLst/>
    <dgm:txEffectClrLst/>
  </dgm:styleLbl>
  <dgm:styleLbl name="sibTrans1D1">
    <dgm:fillClrLst meth="repeat">
      <a:schemeClr val="accent1"/>
    </dgm:fillClrLst>
    <dgm:linClrLst meth="repeat">
      <a:schemeClr val="accent1"/>
    </dgm:linClrLst>
    <dgm:effectClrLst/>
    <dgm:txLinClrLst/>
    <dgm:txFillClrLst meth="repeat">
      <a:schemeClr val="tx1"/>
    </dgm:txFillClrLst>
    <dgm:txEffectClrLst/>
  </dgm:styleLbl>
  <dgm:styleLbl name="callout">
    <dgm:fillClrLst meth="repeat">
      <a:schemeClr val="accent1"/>
    </dgm:fillClrLst>
    <dgm:linClrLst meth="repeat">
      <a:schemeClr val="accent1">
        <a:tint val="50000"/>
      </a:schemeClr>
    </dgm:linClrLst>
    <dgm:effectClrLst/>
    <dgm:txLinClrLst/>
    <dgm:txFillClrLst meth="repeat">
      <a:schemeClr val="tx1"/>
    </dgm:txFillClrLst>
    <dgm:txEffectClrLst/>
  </dgm:styleLbl>
  <dgm:styleLbl name="asst0">
    <dgm:fillClrLst meth="repeat">
      <a:schemeClr val="accent1"/>
    </dgm:fillClrLst>
    <dgm:linClrLst meth="repeat">
      <a:schemeClr val="lt1"/>
    </dgm:linClrLst>
    <dgm:effectClrLst/>
    <dgm:txLinClrLst/>
    <dgm:txFillClrLst/>
    <dgm:txEffectClrLst/>
  </dgm:styleLbl>
  <dgm:styleLbl name="asst1">
    <dgm:fillClrLst meth="repeat">
      <a:schemeClr val="accent1"/>
    </dgm:fillClrLst>
    <dgm:linClrLst meth="repeat">
      <a:schemeClr val="lt1"/>
    </dgm:linClrLst>
    <dgm:effectClrLst/>
    <dgm:txLinClrLst/>
    <dgm:txFillClrLst/>
    <dgm:txEffectClrLst/>
  </dgm:styleLbl>
  <dgm:styleLbl name="asst2">
    <dgm:fillClrLst meth="repeat">
      <a:schemeClr val="accent1"/>
    </dgm:fillClrLst>
    <dgm:linClrLst meth="repeat">
      <a:schemeClr val="lt1"/>
    </dgm:linClrLst>
    <dgm:effectClrLst/>
    <dgm:txLinClrLst/>
    <dgm:txFillClrLst/>
    <dgm:txEffectClrLst/>
  </dgm:styleLbl>
  <dgm:styleLbl name="asst3">
    <dgm:fillClrLst meth="repeat">
      <a:schemeClr val="accent1"/>
    </dgm:fillClrLst>
    <dgm:linClrLst meth="repeat">
      <a:schemeClr val="lt1"/>
    </dgm:linClrLst>
    <dgm:effectClrLst/>
    <dgm:txLinClrLst/>
    <dgm:txFillClrLst/>
    <dgm:txEffectClrLst/>
  </dgm:styleLbl>
  <dgm:styleLbl name="asst4">
    <dgm:fillClrLst meth="repeat">
      <a:schemeClr val="accent1"/>
    </dgm:fillClrLst>
    <dgm:linClrLst meth="repeat">
      <a:schemeClr val="lt1"/>
    </dgm:linClrLst>
    <dgm:effectClrLst/>
    <dgm:txLinClrLst/>
    <dgm:txFillClrLst/>
    <dgm:txEffectClrLst/>
  </dgm:styleLbl>
  <dgm:styleLbl name="parChTrans2D1">
    <dgm:fillClrLst meth="repeat">
      <a:schemeClr val="accent1">
        <a:tint val="60000"/>
      </a:schemeClr>
    </dgm:fillClrLst>
    <dgm:linClrLst meth="repeat">
      <a:schemeClr val="accent1">
        <a:tint val="60000"/>
      </a:schemeClr>
    </dgm:linClrLst>
    <dgm:effectClrLst/>
    <dgm:txLinClrLst/>
    <dgm:txFillClrLst meth="repeat">
      <a:schemeClr val="lt1"/>
    </dgm:txFillClrLst>
    <dgm:txEffectClrLst/>
  </dgm:styleLbl>
  <dgm:styleLbl name="parChTrans2D2">
    <dgm:fillClrLst meth="repeat">
      <a:schemeClr val="accent1"/>
    </dgm:fillClrLst>
    <dgm:linClrLst meth="repeat">
      <a:schemeClr val="accent1"/>
    </dgm:linClrLst>
    <dgm:effectClrLst/>
    <dgm:txLinClrLst/>
    <dgm:txFillClrLst meth="repeat">
      <a:schemeClr val="lt1"/>
    </dgm:txFillClrLst>
    <dgm:txEffectClrLst/>
  </dgm:styleLbl>
  <dgm:styleLbl name="parChTrans2D3">
    <dgm:fillClrLst meth="repeat">
      <a:schemeClr val="accent1"/>
    </dgm:fillClrLst>
    <dgm:linClrLst meth="repeat">
      <a:schemeClr val="accent1"/>
    </dgm:linClrLst>
    <dgm:effectClrLst/>
    <dgm:txLinClrLst/>
    <dgm:txFillClrLst meth="repeat">
      <a:schemeClr val="lt1"/>
    </dgm:txFillClrLst>
    <dgm:txEffectClrLst/>
  </dgm:styleLbl>
  <dgm:styleLbl name="parChTrans2D4">
    <dgm:fillClrLst meth="repeat">
      <a:schemeClr val="accent1"/>
    </dgm:fillClrLst>
    <dgm:linClrLst meth="repeat">
      <a:schemeClr val="accent1"/>
    </dgm:linClrLst>
    <dgm:effectClrLst/>
    <dgm:txLinClrLst/>
    <dgm:txFillClrLst meth="repeat">
      <a:schemeClr val="lt1"/>
    </dgm:txFillClrLst>
    <dgm:txEffectClrLst/>
  </dgm:styleLbl>
  <dgm:styleLbl name="parChTrans1D1">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2">
    <dgm:fillClrLst meth="repeat">
      <a:schemeClr val="accent1"/>
    </dgm:fillClrLst>
    <dgm:linClrLst meth="repeat">
      <a:schemeClr val="accent1">
        <a:shade val="60000"/>
      </a:schemeClr>
    </dgm:linClrLst>
    <dgm:effectClrLst/>
    <dgm:txLinClrLst/>
    <dgm:txFillClrLst meth="repeat">
      <a:schemeClr val="tx1"/>
    </dgm:txFillClrLst>
    <dgm:txEffectClrLst/>
  </dgm:styleLbl>
  <dgm:styleLbl name="parChTrans1D3">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parChTrans1D4">
    <dgm:fillClrLst meth="repeat">
      <a:schemeClr val="accent1"/>
    </dgm:fillClrLst>
    <dgm:linClrLst meth="repeat">
      <a:schemeClr val="accent1">
        <a:shade val="80000"/>
      </a:schemeClr>
    </dgm:linClrLst>
    <dgm:effectClrLst/>
    <dgm:txLinClrLst/>
    <dgm:txFillClrLst meth="repeat">
      <a:schemeClr val="tx1"/>
    </dgm:txFillClrLst>
    <dgm:txEffectClrLst/>
  </dgm:styleLbl>
  <dgm:styleLbl name="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conF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align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trAlignAcc1">
    <dgm:fillClrLst meth="repeat">
      <a:schemeClr val="lt1">
        <a:alpha val="40000"/>
      </a:schemeClr>
    </dgm:fillClrLst>
    <dgm:linClrLst meth="repeat">
      <a:schemeClr val="accent1"/>
    </dgm:linClrLst>
    <dgm:effectClrLst/>
    <dgm:txLinClrLst/>
    <dgm:txFillClrLst meth="repeat">
      <a:schemeClr val="dk1"/>
    </dgm:txFillClrLst>
    <dgm:txEffectClrLst/>
  </dgm:styleLbl>
  <dgm:styleLbl name="bgAcc1">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solidFgAcc1">
    <dgm:fillClrLst meth="repeat">
      <a:schemeClr val="lt1"/>
    </dgm:fillClrLst>
    <dgm:linClrLst meth="repeat">
      <a:schemeClr val="accent1"/>
    </dgm:linClrLst>
    <dgm:effectClrLst/>
    <dgm:txLinClrLst/>
    <dgm:txFillClrLst meth="repeat">
      <a:schemeClr val="dk1"/>
    </dgm:txFillClrLst>
    <dgm:txEffectClrLst/>
  </dgm:styleLbl>
  <dgm:styleLbl name="solidAlignAcc1">
    <dgm:fillClrLst meth="repeat">
      <a:schemeClr val="lt1"/>
    </dgm:fillClrLst>
    <dgm:linClrLst meth="repeat">
      <a:schemeClr val="accent1"/>
    </dgm:linClrLst>
    <dgm:effectClrLst/>
    <dgm:txLinClrLst/>
    <dgm:txFillClrLst meth="repeat">
      <a:schemeClr val="dk1"/>
    </dgm:txFillClrLst>
    <dgm:txEffectClrLst/>
  </dgm:styleLbl>
  <dgm:styleLbl name="solidBgAcc1">
    <dgm:fillClrLst meth="repeat">
      <a:schemeClr val="lt1"/>
    </dgm:fillClrLst>
    <dgm:linClrLst meth="repeat">
      <a:schemeClr val="accent1"/>
    </dgm:linClrLst>
    <dgm:effectClrLst/>
    <dgm:txLinClrLst/>
    <dgm:txFillClrLst meth="repeat">
      <a:schemeClr val="dk1"/>
    </dgm:txFillClrLst>
    <dgm:txEffectClrLst/>
  </dgm:styleLbl>
  <dgm:styleLbl name="f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align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bgAccFollowNode1">
    <dgm:fillClrLst meth="repeat">
      <a:schemeClr val="accent1">
        <a:alpha val="90000"/>
        <a:tint val="40000"/>
      </a:schemeClr>
    </dgm:fillClrLst>
    <dgm:linClrLst meth="repeat">
      <a:schemeClr val="accent1">
        <a:alpha val="90000"/>
        <a:tint val="40000"/>
      </a:schemeClr>
    </dgm:linClrLst>
    <dgm:effectClrLst/>
    <dgm:txLinClrLst/>
    <dgm:txFillClrLst meth="repeat">
      <a:schemeClr val="dk1"/>
    </dgm:txFillClrLst>
    <dgm:txEffectClrLst/>
  </dgm:styleLbl>
  <dgm:styleLbl name="fgAcc0">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2">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3">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fgAcc4">
    <dgm:fillClrLst meth="repeat">
      <a:schemeClr val="lt1">
        <a:alpha val="90000"/>
      </a:schemeClr>
    </dgm:fillClrLst>
    <dgm:linClrLst meth="repeat">
      <a:schemeClr val="accent1"/>
    </dgm:linClrLst>
    <dgm:effectClrLst/>
    <dgm:txLinClrLst/>
    <dgm:txFillClrLst meth="repeat">
      <a:schemeClr val="dk1"/>
    </dgm:txFillClrLst>
    <dgm:txEffectClrLst/>
  </dgm:styleLbl>
  <dgm:styleLbl name="bgShp">
    <dgm:fillClrLst meth="repeat">
      <a:schemeClr val="accent1">
        <a:tint val="40000"/>
      </a:schemeClr>
    </dgm:fillClrLst>
    <dgm:linClrLst meth="repeat">
      <a:schemeClr val="accent1"/>
    </dgm:linClrLst>
    <dgm:effectClrLst/>
    <dgm:txLinClrLst/>
    <dgm:txFillClrLst meth="repeat">
      <a:schemeClr val="dk1"/>
    </dgm:txFillClrLst>
    <dgm:txEffectClrLst/>
  </dgm:styleLbl>
  <dgm:styleLbl name="dkBgShp">
    <dgm:fillClrLst meth="repeat">
      <a:schemeClr val="accent1">
        <a:shade val="80000"/>
      </a:schemeClr>
    </dgm:fillClrLst>
    <dgm:linClrLst meth="repeat">
      <a:schemeClr val="accent1"/>
    </dgm:linClrLst>
    <dgm:effectClrLst/>
    <dgm:txLinClrLst/>
    <dgm:txFillClrLst meth="repeat">
      <a:schemeClr val="lt1"/>
    </dgm:txFillClrLst>
    <dgm:txEffectClrLst/>
  </dgm:styleLbl>
  <dgm:styleLbl name="trBgShp">
    <dgm:fillClrLst meth="repeat">
      <a:schemeClr val="accent1">
        <a:tint val="50000"/>
        <a:alpha val="40000"/>
      </a:schemeClr>
    </dgm:fillClrLst>
    <dgm:linClrLst meth="repeat">
      <a:schemeClr val="accent1"/>
    </dgm:linClrLst>
    <dgm:effectClrLst/>
    <dgm:txLinClrLst/>
    <dgm:txFillClrLst meth="repeat">
      <a:schemeClr val="lt1"/>
    </dgm:txFillClrLst>
    <dgm:txEffectClrLst/>
  </dgm:styleLbl>
  <dgm:styleLbl name="fgShp">
    <dgm:fillClrLst meth="repeat">
      <a:schemeClr val="accent1">
        <a:tint val="60000"/>
      </a:schemeClr>
    </dgm:fillClrLst>
    <dgm:linClrLst meth="repeat">
      <a:schemeClr val="lt1"/>
    </dgm:linClrLst>
    <dgm:effectClrLst/>
    <dgm:txLinClrLst/>
    <dgm:txFillClrLst meth="repeat">
      <a:schemeClr val="dk1"/>
    </dgm:txFillClrLst>
    <dgm:txEffectClrLst/>
  </dgm:styleLbl>
  <dgm:styleLbl name="revTx">
    <dgm:fillClrLst meth="repeat">
      <a:schemeClr val="lt1">
        <a:alpha val="0"/>
      </a:schemeClr>
    </dgm:fillClrLst>
    <dgm:linClrLst meth="repeat">
      <a:schemeClr val="dk1">
        <a:alpha val="0"/>
      </a:schemeClr>
    </dgm:linClrLst>
    <dgm:effectClrLst/>
    <dgm:txLinClrLst/>
    <dgm:txFillClrLst meth="repeat">
      <a:schemeClr val="tx1"/>
    </dgm:txFillClrLst>
    <dgm:txEffectClrLst/>
  </dgm:styleLbl>
</dgm:colorsDef>
</file>

<file path=ppt/diagrams/data1.xml><?xml version="1.0" encoding="utf-8"?>
<dgm:dataModel xmlns:dgm="http://schemas.openxmlformats.org/drawingml/2006/diagram" xmlns:a="http://schemas.openxmlformats.org/drawingml/2006/main">
  <dgm:ptLst>
    <dgm:pt modelId="{B72ECD93-08DA-4B08-B215-B823B874C300}" type="doc">
      <dgm:prSet loTypeId="urn:microsoft.com/office/officeart/2005/8/layout/vList5" loCatId="list" qsTypeId="urn:microsoft.com/office/officeart/2005/8/quickstyle/simple1" qsCatId="simple" csTypeId="urn:microsoft.com/office/officeart/2005/8/colors/accent1_2" csCatId="accent1" phldr="1"/>
      <dgm:spPr/>
      <dgm:t>
        <a:bodyPr/>
        <a:lstStyle/>
        <a:p>
          <a:endParaRPr lang="ru-RU"/>
        </a:p>
      </dgm:t>
    </dgm:pt>
    <dgm:pt modelId="{C4592A0B-8DB4-4DBA-BFD7-966204B52089}">
      <dgm:prSet custT="1"/>
      <dgm:spPr/>
      <dgm:t>
        <a:bodyPr/>
        <a:lstStyle/>
        <a:p>
          <a:pPr rtl="0"/>
          <a:r>
            <a:rPr lang="en-US" sz="2000" b="1" dirty="0" smtClean="0">
              <a:latin typeface="Arial Black" panose="020B0A04020102020204" pitchFamily="34" charset="0"/>
            </a:rPr>
            <a:t>The object of this research is to analyze and explore the terms of politics in English and Uzbek  languages</a:t>
          </a:r>
          <a:endParaRPr lang="en-US" sz="2000" b="1" dirty="0">
            <a:latin typeface="Arial Black" panose="020B0A04020102020204" pitchFamily="34" charset="0"/>
          </a:endParaRPr>
        </a:p>
      </dgm:t>
    </dgm:pt>
    <dgm:pt modelId="{49760F9B-20C5-4472-96FA-9D45039FC1C9}" type="parTrans" cxnId="{233261D3-234E-4087-9792-A93984891629}">
      <dgm:prSet/>
      <dgm:spPr/>
      <dgm:t>
        <a:bodyPr/>
        <a:lstStyle/>
        <a:p>
          <a:endParaRPr lang="ru-RU"/>
        </a:p>
      </dgm:t>
    </dgm:pt>
    <dgm:pt modelId="{099F00CC-4A00-47D8-B735-2CC02D67ABC5}" type="sibTrans" cxnId="{233261D3-234E-4087-9792-A93984891629}">
      <dgm:prSet/>
      <dgm:spPr/>
      <dgm:t>
        <a:bodyPr/>
        <a:lstStyle/>
        <a:p>
          <a:endParaRPr lang="ru-RU"/>
        </a:p>
      </dgm:t>
    </dgm:pt>
    <dgm:pt modelId="{3DEE9093-004A-4F09-8829-08796124421A}">
      <dgm:prSet custT="1"/>
      <dgm:spPr/>
      <dgm:t>
        <a:bodyPr/>
        <a:lstStyle/>
        <a:p>
          <a:pPr rtl="0"/>
          <a:r>
            <a:rPr lang="en-US" sz="2000" b="1" dirty="0" smtClean="0">
              <a:latin typeface="Arial Black" panose="020B0A04020102020204" pitchFamily="34" charset="0"/>
              <a:cs typeface="Times New Roman" panose="02020603050405020304" pitchFamily="18" charset="0"/>
            </a:rPr>
            <a:t>The subject of this research </a:t>
          </a:r>
          <a:r>
            <a:rPr lang="en-US" sz="2000" dirty="0" smtClean="0">
              <a:latin typeface="Arial Black" panose="020B0A04020102020204" pitchFamily="34" charset="0"/>
              <a:cs typeface="Times New Roman" panose="02020603050405020304" pitchFamily="18" charset="0"/>
            </a:rPr>
            <a:t>is to identify linguistic aspects in modern political discourse</a:t>
          </a:r>
          <a:endParaRPr lang="ru-RU" sz="2000" dirty="0">
            <a:latin typeface="Arial Black" panose="020B0A04020102020204" pitchFamily="34" charset="0"/>
            <a:cs typeface="Times New Roman" panose="02020603050405020304" pitchFamily="18" charset="0"/>
          </a:endParaRPr>
        </a:p>
      </dgm:t>
    </dgm:pt>
    <dgm:pt modelId="{AC12CF24-FA86-4BA8-9E4E-F944E39C9359}" type="parTrans" cxnId="{E534ED16-46BB-4767-A31B-012D333C498D}">
      <dgm:prSet/>
      <dgm:spPr/>
      <dgm:t>
        <a:bodyPr/>
        <a:lstStyle/>
        <a:p>
          <a:endParaRPr lang="ru-RU"/>
        </a:p>
      </dgm:t>
    </dgm:pt>
    <dgm:pt modelId="{199EBE60-AB40-45E0-A588-BB186849F90B}" type="sibTrans" cxnId="{E534ED16-46BB-4767-A31B-012D333C498D}">
      <dgm:prSet/>
      <dgm:spPr/>
      <dgm:t>
        <a:bodyPr/>
        <a:lstStyle/>
        <a:p>
          <a:endParaRPr lang="ru-RU"/>
        </a:p>
      </dgm:t>
    </dgm:pt>
    <dgm:pt modelId="{6C0AA1D1-3732-46EA-B3C8-36CE188CD4C0}" type="pres">
      <dgm:prSet presAssocID="{B72ECD93-08DA-4B08-B215-B823B874C300}" presName="Name0" presStyleCnt="0">
        <dgm:presLayoutVars>
          <dgm:dir/>
          <dgm:animLvl val="lvl"/>
          <dgm:resizeHandles val="exact"/>
        </dgm:presLayoutVars>
      </dgm:prSet>
      <dgm:spPr/>
      <dgm:t>
        <a:bodyPr/>
        <a:lstStyle/>
        <a:p>
          <a:endParaRPr lang="ru-RU"/>
        </a:p>
      </dgm:t>
    </dgm:pt>
    <dgm:pt modelId="{A173ADDA-114C-4478-AE00-A7A86E8CC865}" type="pres">
      <dgm:prSet presAssocID="{C4592A0B-8DB4-4DBA-BFD7-966204B52089}" presName="linNode" presStyleCnt="0"/>
      <dgm:spPr/>
    </dgm:pt>
    <dgm:pt modelId="{CA648EA3-E1F6-4F4A-BCCB-FC289A6DD8BB}" type="pres">
      <dgm:prSet presAssocID="{C4592A0B-8DB4-4DBA-BFD7-966204B52089}" presName="parentText" presStyleLbl="node1" presStyleIdx="0" presStyleCnt="2">
        <dgm:presLayoutVars>
          <dgm:chMax val="1"/>
          <dgm:bulletEnabled val="1"/>
        </dgm:presLayoutVars>
      </dgm:prSet>
      <dgm:spPr/>
      <dgm:t>
        <a:bodyPr/>
        <a:lstStyle/>
        <a:p>
          <a:endParaRPr lang="ru-RU"/>
        </a:p>
      </dgm:t>
    </dgm:pt>
    <dgm:pt modelId="{8AAC6075-2454-436F-8098-5B73CD089C8C}" type="pres">
      <dgm:prSet presAssocID="{099F00CC-4A00-47D8-B735-2CC02D67ABC5}" presName="sp" presStyleCnt="0"/>
      <dgm:spPr/>
    </dgm:pt>
    <dgm:pt modelId="{CE765EBE-ADBA-43D1-A602-0CCA36B9E3F8}" type="pres">
      <dgm:prSet presAssocID="{3DEE9093-004A-4F09-8829-08796124421A}" presName="linNode" presStyleCnt="0"/>
      <dgm:spPr/>
    </dgm:pt>
    <dgm:pt modelId="{F3199AE1-B29E-4335-8705-F6FC76A5FEBB}" type="pres">
      <dgm:prSet presAssocID="{3DEE9093-004A-4F09-8829-08796124421A}" presName="parentText" presStyleLbl="node1" presStyleIdx="1" presStyleCnt="2">
        <dgm:presLayoutVars>
          <dgm:chMax val="1"/>
          <dgm:bulletEnabled val="1"/>
        </dgm:presLayoutVars>
      </dgm:prSet>
      <dgm:spPr/>
      <dgm:t>
        <a:bodyPr/>
        <a:lstStyle/>
        <a:p>
          <a:endParaRPr lang="ru-RU"/>
        </a:p>
      </dgm:t>
    </dgm:pt>
  </dgm:ptLst>
  <dgm:cxnLst>
    <dgm:cxn modelId="{E534ED16-46BB-4767-A31B-012D333C498D}" srcId="{B72ECD93-08DA-4B08-B215-B823B874C300}" destId="{3DEE9093-004A-4F09-8829-08796124421A}" srcOrd="1" destOrd="0" parTransId="{AC12CF24-FA86-4BA8-9E4E-F944E39C9359}" sibTransId="{199EBE60-AB40-45E0-A588-BB186849F90B}"/>
    <dgm:cxn modelId="{38761A2A-7CDB-47D5-9EB3-32F68539EEA4}" type="presOf" srcId="{3DEE9093-004A-4F09-8829-08796124421A}" destId="{F3199AE1-B29E-4335-8705-F6FC76A5FEBB}" srcOrd="0" destOrd="0" presId="urn:microsoft.com/office/officeart/2005/8/layout/vList5"/>
    <dgm:cxn modelId="{9678F38C-9DAE-47B4-A517-C4A751C0C8EB}" type="presOf" srcId="{B72ECD93-08DA-4B08-B215-B823B874C300}" destId="{6C0AA1D1-3732-46EA-B3C8-36CE188CD4C0}" srcOrd="0" destOrd="0" presId="urn:microsoft.com/office/officeart/2005/8/layout/vList5"/>
    <dgm:cxn modelId="{C9205414-09DE-4A2C-835D-16E029602862}" type="presOf" srcId="{C4592A0B-8DB4-4DBA-BFD7-966204B52089}" destId="{CA648EA3-E1F6-4F4A-BCCB-FC289A6DD8BB}" srcOrd="0" destOrd="0" presId="urn:microsoft.com/office/officeart/2005/8/layout/vList5"/>
    <dgm:cxn modelId="{233261D3-234E-4087-9792-A93984891629}" srcId="{B72ECD93-08DA-4B08-B215-B823B874C300}" destId="{C4592A0B-8DB4-4DBA-BFD7-966204B52089}" srcOrd="0" destOrd="0" parTransId="{49760F9B-20C5-4472-96FA-9D45039FC1C9}" sibTransId="{099F00CC-4A00-47D8-B735-2CC02D67ABC5}"/>
    <dgm:cxn modelId="{73C31AD2-5E4D-4AE7-B587-279AF6611D26}" type="presParOf" srcId="{6C0AA1D1-3732-46EA-B3C8-36CE188CD4C0}" destId="{A173ADDA-114C-4478-AE00-A7A86E8CC865}" srcOrd="0" destOrd="0" presId="urn:microsoft.com/office/officeart/2005/8/layout/vList5"/>
    <dgm:cxn modelId="{341C297B-9BBF-484C-A35F-675FE53E5945}" type="presParOf" srcId="{A173ADDA-114C-4478-AE00-A7A86E8CC865}" destId="{CA648EA3-E1F6-4F4A-BCCB-FC289A6DD8BB}" srcOrd="0" destOrd="0" presId="urn:microsoft.com/office/officeart/2005/8/layout/vList5"/>
    <dgm:cxn modelId="{19D99992-34A6-4853-A06E-B263802AE16B}" type="presParOf" srcId="{6C0AA1D1-3732-46EA-B3C8-36CE188CD4C0}" destId="{8AAC6075-2454-436F-8098-5B73CD089C8C}" srcOrd="1" destOrd="0" presId="urn:microsoft.com/office/officeart/2005/8/layout/vList5"/>
    <dgm:cxn modelId="{57B4FB5A-D408-4283-A465-2AE34BA1B2B8}" type="presParOf" srcId="{6C0AA1D1-3732-46EA-B3C8-36CE188CD4C0}" destId="{CE765EBE-ADBA-43D1-A602-0CCA36B9E3F8}" srcOrd="2" destOrd="0" presId="urn:microsoft.com/office/officeart/2005/8/layout/vList5"/>
    <dgm:cxn modelId="{5DBDF39B-E782-4107-9E88-D7D88A78BA5D}" type="presParOf" srcId="{CE765EBE-ADBA-43D1-A602-0CCA36B9E3F8}" destId="{F3199AE1-B29E-4335-8705-F6FC76A5FEBB}" srcOrd="0" destOrd="0" presId="urn:microsoft.com/office/officeart/2005/8/layout/vList5"/>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ata2.xml><?xml version="1.0" encoding="utf-8"?>
<dgm:dataModel xmlns:dgm="http://schemas.openxmlformats.org/drawingml/2006/diagram" xmlns:a="http://schemas.openxmlformats.org/drawingml/2006/main">
  <dgm:ptLst>
    <dgm:pt modelId="{3A73ED15-8744-41ED-939A-D4873FAB6147}" type="doc">
      <dgm:prSet loTypeId="urn:microsoft.com/office/officeart/2005/8/layout/pyramid2" loCatId="pyramid" qsTypeId="urn:microsoft.com/office/officeart/2005/8/quickstyle/simple1" qsCatId="simple" csTypeId="urn:microsoft.com/office/officeart/2005/8/colors/accent1_2" csCatId="accent1" phldr="1"/>
      <dgm:spPr/>
      <dgm:t>
        <a:bodyPr/>
        <a:lstStyle/>
        <a:p>
          <a:endParaRPr lang="ru-RU"/>
        </a:p>
      </dgm:t>
    </dgm:pt>
    <dgm:pt modelId="{6E4F4081-7674-4C12-8C23-25571AFA41CA}">
      <dgm:prSet phldrT="[Текст]"/>
      <dgm:spPr/>
      <dgm:t>
        <a:bodyPr/>
        <a:lstStyle/>
        <a:p>
          <a:r>
            <a:rPr lang="en-US" dirty="0" smtClean="0"/>
            <a:t>Methods</a:t>
          </a:r>
          <a:r>
            <a:rPr lang="en-US" baseline="0" dirty="0" smtClean="0"/>
            <a:t> of Research</a:t>
          </a:r>
          <a:endParaRPr lang="ru-RU" dirty="0"/>
        </a:p>
      </dgm:t>
    </dgm:pt>
    <dgm:pt modelId="{50A78571-7CB4-4010-9CB3-EEDFC2486B94}" type="parTrans" cxnId="{BD190C54-F242-4269-B699-DFCEE83CA571}">
      <dgm:prSet/>
      <dgm:spPr/>
      <dgm:t>
        <a:bodyPr/>
        <a:lstStyle/>
        <a:p>
          <a:endParaRPr lang="ru-RU"/>
        </a:p>
      </dgm:t>
    </dgm:pt>
    <dgm:pt modelId="{B81AA003-669B-4869-9A0F-912EB251A474}" type="sibTrans" cxnId="{BD190C54-F242-4269-B699-DFCEE83CA571}">
      <dgm:prSet/>
      <dgm:spPr/>
      <dgm:t>
        <a:bodyPr/>
        <a:lstStyle/>
        <a:p>
          <a:endParaRPr lang="ru-RU"/>
        </a:p>
      </dgm:t>
    </dgm:pt>
    <dgm:pt modelId="{A5C4AE3B-C0B5-4B75-AAAB-9716836AD0D8}">
      <dgm:prSet phldrT="[Текст]"/>
      <dgm:spPr/>
      <dgm:t>
        <a:bodyPr/>
        <a:lstStyle/>
        <a:p>
          <a:r>
            <a:rPr lang="en-US" dirty="0" smtClean="0"/>
            <a:t>Etymological </a:t>
          </a:r>
          <a:endParaRPr lang="ru-RU" dirty="0"/>
        </a:p>
      </dgm:t>
    </dgm:pt>
    <dgm:pt modelId="{07D4B3DF-235B-486F-A5E2-1B1154BC4857}" type="parTrans" cxnId="{60189E7C-3AB8-4FC1-AC29-FF6C7602DB28}">
      <dgm:prSet/>
      <dgm:spPr/>
      <dgm:t>
        <a:bodyPr/>
        <a:lstStyle/>
        <a:p>
          <a:endParaRPr lang="ru-RU"/>
        </a:p>
      </dgm:t>
    </dgm:pt>
    <dgm:pt modelId="{C3C43009-5205-4C06-A92E-5CDD3A339448}" type="sibTrans" cxnId="{60189E7C-3AB8-4FC1-AC29-FF6C7602DB28}">
      <dgm:prSet/>
      <dgm:spPr/>
      <dgm:t>
        <a:bodyPr/>
        <a:lstStyle/>
        <a:p>
          <a:endParaRPr lang="ru-RU"/>
        </a:p>
      </dgm:t>
    </dgm:pt>
    <dgm:pt modelId="{C3C171BD-4072-4548-94E7-F3C2F9A6C25D}">
      <dgm:prSet phldrT="[Текст]"/>
      <dgm:spPr/>
      <dgm:t>
        <a:bodyPr/>
        <a:lstStyle/>
        <a:p>
          <a:r>
            <a:rPr lang="en-US" dirty="0" smtClean="0"/>
            <a:t>Statistical</a:t>
          </a:r>
          <a:endParaRPr lang="ru-RU" dirty="0"/>
        </a:p>
      </dgm:t>
    </dgm:pt>
    <dgm:pt modelId="{DBFA0487-A282-441C-B832-CFFC6DD04768}" type="parTrans" cxnId="{2D8310D8-777A-49F2-8C98-FDC9D5BD597F}">
      <dgm:prSet/>
      <dgm:spPr/>
      <dgm:t>
        <a:bodyPr/>
        <a:lstStyle/>
        <a:p>
          <a:endParaRPr lang="ru-RU"/>
        </a:p>
      </dgm:t>
    </dgm:pt>
    <dgm:pt modelId="{8701263C-04D8-45F6-A617-2C6A1C2EE30A}" type="sibTrans" cxnId="{2D8310D8-777A-49F2-8C98-FDC9D5BD597F}">
      <dgm:prSet/>
      <dgm:spPr/>
      <dgm:t>
        <a:bodyPr/>
        <a:lstStyle/>
        <a:p>
          <a:endParaRPr lang="ru-RU"/>
        </a:p>
      </dgm:t>
    </dgm:pt>
    <dgm:pt modelId="{30BF58C0-11FF-4371-A4D2-D1683D10A1AD}">
      <dgm:prSet phldrT="[Текст]"/>
      <dgm:spPr/>
      <dgm:t>
        <a:bodyPr/>
        <a:lstStyle/>
        <a:p>
          <a:r>
            <a:rPr lang="en-US" dirty="0" smtClean="0"/>
            <a:t>Interpretative</a:t>
          </a:r>
          <a:endParaRPr lang="ru-RU" dirty="0"/>
        </a:p>
      </dgm:t>
    </dgm:pt>
    <dgm:pt modelId="{90EDEAC3-62A8-4C46-86AC-6A09D818F165}" type="parTrans" cxnId="{A64A4AF9-7766-424E-A6EB-241EAB2930F9}">
      <dgm:prSet/>
      <dgm:spPr/>
      <dgm:t>
        <a:bodyPr/>
        <a:lstStyle/>
        <a:p>
          <a:endParaRPr lang="ru-RU"/>
        </a:p>
      </dgm:t>
    </dgm:pt>
    <dgm:pt modelId="{FBC6904B-0FFC-46BE-8F7E-136596665CEA}" type="sibTrans" cxnId="{A64A4AF9-7766-424E-A6EB-241EAB2930F9}">
      <dgm:prSet/>
      <dgm:spPr/>
      <dgm:t>
        <a:bodyPr/>
        <a:lstStyle/>
        <a:p>
          <a:endParaRPr lang="ru-RU"/>
        </a:p>
      </dgm:t>
    </dgm:pt>
    <dgm:pt modelId="{822ADE1C-1868-4CE1-B635-603E097F5685}">
      <dgm:prSet/>
      <dgm:spPr/>
      <dgm:t>
        <a:bodyPr/>
        <a:lstStyle/>
        <a:p>
          <a:r>
            <a:rPr lang="en-US" dirty="0" smtClean="0"/>
            <a:t>Descriptive</a:t>
          </a:r>
          <a:endParaRPr lang="ru-RU" dirty="0"/>
        </a:p>
      </dgm:t>
    </dgm:pt>
    <dgm:pt modelId="{559B4A7D-B6D2-4C3D-A561-BDE8F497C672}" type="parTrans" cxnId="{5C9C0DFF-16C2-47BE-A445-0195C6AAD0CD}">
      <dgm:prSet/>
      <dgm:spPr/>
      <dgm:t>
        <a:bodyPr/>
        <a:lstStyle/>
        <a:p>
          <a:endParaRPr lang="ru-RU"/>
        </a:p>
      </dgm:t>
    </dgm:pt>
    <dgm:pt modelId="{79565ECD-5222-48CD-BDAF-053C2F2B9645}" type="sibTrans" cxnId="{5C9C0DFF-16C2-47BE-A445-0195C6AAD0CD}">
      <dgm:prSet/>
      <dgm:spPr/>
      <dgm:t>
        <a:bodyPr/>
        <a:lstStyle/>
        <a:p>
          <a:endParaRPr lang="ru-RU"/>
        </a:p>
      </dgm:t>
    </dgm:pt>
    <dgm:pt modelId="{8ECA1C96-3D6C-4D58-BC1A-FC2545D48269}" type="pres">
      <dgm:prSet presAssocID="{3A73ED15-8744-41ED-939A-D4873FAB6147}" presName="compositeShape" presStyleCnt="0">
        <dgm:presLayoutVars>
          <dgm:dir/>
          <dgm:resizeHandles/>
        </dgm:presLayoutVars>
      </dgm:prSet>
      <dgm:spPr/>
      <dgm:t>
        <a:bodyPr/>
        <a:lstStyle/>
        <a:p>
          <a:endParaRPr lang="ru-RU"/>
        </a:p>
      </dgm:t>
    </dgm:pt>
    <dgm:pt modelId="{A7CE70A3-61F3-4006-A3FB-310D4CEA227C}" type="pres">
      <dgm:prSet presAssocID="{3A73ED15-8744-41ED-939A-D4873FAB6147}" presName="pyramid" presStyleLbl="node1" presStyleIdx="0" presStyleCnt="1" custScaleX="184211" custLinFactNeighborX="-839" custLinFactNeighborY="1852"/>
      <dgm:spPr/>
      <dgm:t>
        <a:bodyPr/>
        <a:lstStyle/>
        <a:p>
          <a:endParaRPr lang="ru-RU"/>
        </a:p>
      </dgm:t>
    </dgm:pt>
    <dgm:pt modelId="{E601D6C7-2B49-401E-A4E3-85219E558426}" type="pres">
      <dgm:prSet presAssocID="{3A73ED15-8744-41ED-939A-D4873FAB6147}" presName="theList" presStyleCnt="0"/>
      <dgm:spPr/>
    </dgm:pt>
    <dgm:pt modelId="{3185700B-1081-4BE2-8507-CCF393F650D1}" type="pres">
      <dgm:prSet presAssocID="{6E4F4081-7674-4C12-8C23-25571AFA41CA}" presName="aNode" presStyleLbl="fgAcc1" presStyleIdx="0" presStyleCnt="5" custScaleX="129573" custScaleY="170960">
        <dgm:presLayoutVars>
          <dgm:bulletEnabled val="1"/>
        </dgm:presLayoutVars>
      </dgm:prSet>
      <dgm:spPr/>
      <dgm:t>
        <a:bodyPr/>
        <a:lstStyle/>
        <a:p>
          <a:endParaRPr lang="ru-RU"/>
        </a:p>
      </dgm:t>
    </dgm:pt>
    <dgm:pt modelId="{D4CF1E50-E317-4F26-9521-5398AAB0C0DB}" type="pres">
      <dgm:prSet presAssocID="{6E4F4081-7674-4C12-8C23-25571AFA41CA}" presName="aSpace" presStyleCnt="0"/>
      <dgm:spPr/>
    </dgm:pt>
    <dgm:pt modelId="{87462C67-6A5E-4D53-8C35-6093F39AABA4}" type="pres">
      <dgm:prSet presAssocID="{A5C4AE3B-C0B5-4B75-AAAB-9716836AD0D8}" presName="aNode" presStyleLbl="fgAcc1" presStyleIdx="1" presStyleCnt="5">
        <dgm:presLayoutVars>
          <dgm:bulletEnabled val="1"/>
        </dgm:presLayoutVars>
      </dgm:prSet>
      <dgm:spPr/>
      <dgm:t>
        <a:bodyPr/>
        <a:lstStyle/>
        <a:p>
          <a:endParaRPr lang="ru-RU"/>
        </a:p>
      </dgm:t>
    </dgm:pt>
    <dgm:pt modelId="{CB6E0AD0-D853-469D-B13C-3976D12F38E2}" type="pres">
      <dgm:prSet presAssocID="{A5C4AE3B-C0B5-4B75-AAAB-9716836AD0D8}" presName="aSpace" presStyleCnt="0"/>
      <dgm:spPr/>
    </dgm:pt>
    <dgm:pt modelId="{091E8440-A6C8-470A-9863-EDA0AF7B591B}" type="pres">
      <dgm:prSet presAssocID="{C3C171BD-4072-4548-94E7-F3C2F9A6C25D}" presName="aNode" presStyleLbl="fgAcc1" presStyleIdx="2" presStyleCnt="5">
        <dgm:presLayoutVars>
          <dgm:bulletEnabled val="1"/>
        </dgm:presLayoutVars>
      </dgm:prSet>
      <dgm:spPr/>
      <dgm:t>
        <a:bodyPr/>
        <a:lstStyle/>
        <a:p>
          <a:endParaRPr lang="ru-RU"/>
        </a:p>
      </dgm:t>
    </dgm:pt>
    <dgm:pt modelId="{9AB49CDC-7995-40DC-A3FE-5BFC4C2B53CE}" type="pres">
      <dgm:prSet presAssocID="{C3C171BD-4072-4548-94E7-F3C2F9A6C25D}" presName="aSpace" presStyleCnt="0"/>
      <dgm:spPr/>
    </dgm:pt>
    <dgm:pt modelId="{1052DD75-ABAD-421A-B571-252D4B6C5424}" type="pres">
      <dgm:prSet presAssocID="{30BF58C0-11FF-4371-A4D2-D1683D10A1AD}" presName="aNode" presStyleLbl="fgAcc1" presStyleIdx="3" presStyleCnt="5">
        <dgm:presLayoutVars>
          <dgm:bulletEnabled val="1"/>
        </dgm:presLayoutVars>
      </dgm:prSet>
      <dgm:spPr/>
      <dgm:t>
        <a:bodyPr/>
        <a:lstStyle/>
        <a:p>
          <a:endParaRPr lang="ru-RU"/>
        </a:p>
      </dgm:t>
    </dgm:pt>
    <dgm:pt modelId="{21FBD5F6-074E-4EA6-8220-0DF8F12581AE}" type="pres">
      <dgm:prSet presAssocID="{30BF58C0-11FF-4371-A4D2-D1683D10A1AD}" presName="aSpace" presStyleCnt="0"/>
      <dgm:spPr/>
    </dgm:pt>
    <dgm:pt modelId="{3198BD69-2701-4CC2-B8B2-AF75CA483274}" type="pres">
      <dgm:prSet presAssocID="{822ADE1C-1868-4CE1-B635-603E097F5685}" presName="aNode" presStyleLbl="fgAcc1" presStyleIdx="4" presStyleCnt="5">
        <dgm:presLayoutVars>
          <dgm:bulletEnabled val="1"/>
        </dgm:presLayoutVars>
      </dgm:prSet>
      <dgm:spPr/>
      <dgm:t>
        <a:bodyPr/>
        <a:lstStyle/>
        <a:p>
          <a:endParaRPr lang="ru-RU"/>
        </a:p>
      </dgm:t>
    </dgm:pt>
    <dgm:pt modelId="{6C7F15AB-4E43-4E2D-925D-646D4F6EB1FA}" type="pres">
      <dgm:prSet presAssocID="{822ADE1C-1868-4CE1-B635-603E097F5685}" presName="aSpace" presStyleCnt="0"/>
      <dgm:spPr/>
    </dgm:pt>
  </dgm:ptLst>
  <dgm:cxnLst>
    <dgm:cxn modelId="{73CA663B-47F5-4368-94C2-B2EC9761A5EE}" type="presOf" srcId="{3A73ED15-8744-41ED-939A-D4873FAB6147}" destId="{8ECA1C96-3D6C-4D58-BC1A-FC2545D48269}" srcOrd="0" destOrd="0" presId="urn:microsoft.com/office/officeart/2005/8/layout/pyramid2"/>
    <dgm:cxn modelId="{19875CC0-C5B8-462D-91AB-F0DD30191CEB}" type="presOf" srcId="{A5C4AE3B-C0B5-4B75-AAAB-9716836AD0D8}" destId="{87462C67-6A5E-4D53-8C35-6093F39AABA4}" srcOrd="0" destOrd="0" presId="urn:microsoft.com/office/officeart/2005/8/layout/pyramid2"/>
    <dgm:cxn modelId="{2D8310D8-777A-49F2-8C98-FDC9D5BD597F}" srcId="{3A73ED15-8744-41ED-939A-D4873FAB6147}" destId="{C3C171BD-4072-4548-94E7-F3C2F9A6C25D}" srcOrd="2" destOrd="0" parTransId="{DBFA0487-A282-441C-B832-CFFC6DD04768}" sibTransId="{8701263C-04D8-45F6-A617-2C6A1C2EE30A}"/>
    <dgm:cxn modelId="{C94539CE-7F2A-4B1C-A77D-A513801160FF}" type="presOf" srcId="{30BF58C0-11FF-4371-A4D2-D1683D10A1AD}" destId="{1052DD75-ABAD-421A-B571-252D4B6C5424}" srcOrd="0" destOrd="0" presId="urn:microsoft.com/office/officeart/2005/8/layout/pyramid2"/>
    <dgm:cxn modelId="{A64A4AF9-7766-424E-A6EB-241EAB2930F9}" srcId="{3A73ED15-8744-41ED-939A-D4873FAB6147}" destId="{30BF58C0-11FF-4371-A4D2-D1683D10A1AD}" srcOrd="3" destOrd="0" parTransId="{90EDEAC3-62A8-4C46-86AC-6A09D818F165}" sibTransId="{FBC6904B-0FFC-46BE-8F7E-136596665CEA}"/>
    <dgm:cxn modelId="{AFE40AB8-795B-4BAE-8EAA-095D3211E34A}" type="presOf" srcId="{822ADE1C-1868-4CE1-B635-603E097F5685}" destId="{3198BD69-2701-4CC2-B8B2-AF75CA483274}" srcOrd="0" destOrd="0" presId="urn:microsoft.com/office/officeart/2005/8/layout/pyramid2"/>
    <dgm:cxn modelId="{BD190C54-F242-4269-B699-DFCEE83CA571}" srcId="{3A73ED15-8744-41ED-939A-D4873FAB6147}" destId="{6E4F4081-7674-4C12-8C23-25571AFA41CA}" srcOrd="0" destOrd="0" parTransId="{50A78571-7CB4-4010-9CB3-EEDFC2486B94}" sibTransId="{B81AA003-669B-4869-9A0F-912EB251A474}"/>
    <dgm:cxn modelId="{E3775C2E-1246-4E7D-A8BE-ED7647CDBC22}" type="presOf" srcId="{C3C171BD-4072-4548-94E7-F3C2F9A6C25D}" destId="{091E8440-A6C8-470A-9863-EDA0AF7B591B}" srcOrd="0" destOrd="0" presId="urn:microsoft.com/office/officeart/2005/8/layout/pyramid2"/>
    <dgm:cxn modelId="{D1E35943-5099-4A27-B9ED-063009340A55}" type="presOf" srcId="{6E4F4081-7674-4C12-8C23-25571AFA41CA}" destId="{3185700B-1081-4BE2-8507-CCF393F650D1}" srcOrd="0" destOrd="0" presId="urn:microsoft.com/office/officeart/2005/8/layout/pyramid2"/>
    <dgm:cxn modelId="{5C9C0DFF-16C2-47BE-A445-0195C6AAD0CD}" srcId="{3A73ED15-8744-41ED-939A-D4873FAB6147}" destId="{822ADE1C-1868-4CE1-B635-603E097F5685}" srcOrd="4" destOrd="0" parTransId="{559B4A7D-B6D2-4C3D-A561-BDE8F497C672}" sibTransId="{79565ECD-5222-48CD-BDAF-053C2F2B9645}"/>
    <dgm:cxn modelId="{60189E7C-3AB8-4FC1-AC29-FF6C7602DB28}" srcId="{3A73ED15-8744-41ED-939A-D4873FAB6147}" destId="{A5C4AE3B-C0B5-4B75-AAAB-9716836AD0D8}" srcOrd="1" destOrd="0" parTransId="{07D4B3DF-235B-486F-A5E2-1B1154BC4857}" sibTransId="{C3C43009-5205-4C06-A92E-5CDD3A339448}"/>
    <dgm:cxn modelId="{1161FB1D-13B9-4654-B72D-D691524E73F0}" type="presParOf" srcId="{8ECA1C96-3D6C-4D58-BC1A-FC2545D48269}" destId="{A7CE70A3-61F3-4006-A3FB-310D4CEA227C}" srcOrd="0" destOrd="0" presId="urn:microsoft.com/office/officeart/2005/8/layout/pyramid2"/>
    <dgm:cxn modelId="{78E8E3E9-61D7-47B1-8EA2-441F51E1F6AC}" type="presParOf" srcId="{8ECA1C96-3D6C-4D58-BC1A-FC2545D48269}" destId="{E601D6C7-2B49-401E-A4E3-85219E558426}" srcOrd="1" destOrd="0" presId="urn:microsoft.com/office/officeart/2005/8/layout/pyramid2"/>
    <dgm:cxn modelId="{B836AE54-CAA8-4535-9240-9ABD4235F7D6}" type="presParOf" srcId="{E601D6C7-2B49-401E-A4E3-85219E558426}" destId="{3185700B-1081-4BE2-8507-CCF393F650D1}" srcOrd="0" destOrd="0" presId="urn:microsoft.com/office/officeart/2005/8/layout/pyramid2"/>
    <dgm:cxn modelId="{551D4897-07F2-4A48-A7B7-A29B9D3DC47B}" type="presParOf" srcId="{E601D6C7-2B49-401E-A4E3-85219E558426}" destId="{D4CF1E50-E317-4F26-9521-5398AAB0C0DB}" srcOrd="1" destOrd="0" presId="urn:microsoft.com/office/officeart/2005/8/layout/pyramid2"/>
    <dgm:cxn modelId="{C3679C37-9C3A-4D5A-AD81-FE0F74E73D79}" type="presParOf" srcId="{E601D6C7-2B49-401E-A4E3-85219E558426}" destId="{87462C67-6A5E-4D53-8C35-6093F39AABA4}" srcOrd="2" destOrd="0" presId="urn:microsoft.com/office/officeart/2005/8/layout/pyramid2"/>
    <dgm:cxn modelId="{CFDD5C71-03E1-49A1-B730-B860B31C91F6}" type="presParOf" srcId="{E601D6C7-2B49-401E-A4E3-85219E558426}" destId="{CB6E0AD0-D853-469D-B13C-3976D12F38E2}" srcOrd="3" destOrd="0" presId="urn:microsoft.com/office/officeart/2005/8/layout/pyramid2"/>
    <dgm:cxn modelId="{730CC2B8-C399-4E55-A86E-238FFECF4D95}" type="presParOf" srcId="{E601D6C7-2B49-401E-A4E3-85219E558426}" destId="{091E8440-A6C8-470A-9863-EDA0AF7B591B}" srcOrd="4" destOrd="0" presId="urn:microsoft.com/office/officeart/2005/8/layout/pyramid2"/>
    <dgm:cxn modelId="{DBD1CF94-E168-42A9-B70E-40A0A9509FEB}" type="presParOf" srcId="{E601D6C7-2B49-401E-A4E3-85219E558426}" destId="{9AB49CDC-7995-40DC-A3FE-5BFC4C2B53CE}" srcOrd="5" destOrd="0" presId="urn:microsoft.com/office/officeart/2005/8/layout/pyramid2"/>
    <dgm:cxn modelId="{AF3645C3-5F88-4523-89D3-C165976EB4F2}" type="presParOf" srcId="{E601D6C7-2B49-401E-A4E3-85219E558426}" destId="{1052DD75-ABAD-421A-B571-252D4B6C5424}" srcOrd="6" destOrd="0" presId="urn:microsoft.com/office/officeart/2005/8/layout/pyramid2"/>
    <dgm:cxn modelId="{68641AC6-EBEA-40D4-B3DF-5C6FB7A9CAB8}" type="presParOf" srcId="{E601D6C7-2B49-401E-A4E3-85219E558426}" destId="{21FBD5F6-074E-4EA6-8220-0DF8F12581AE}" srcOrd="7" destOrd="0" presId="urn:microsoft.com/office/officeart/2005/8/layout/pyramid2"/>
    <dgm:cxn modelId="{93764FB3-6E62-4925-AB52-B8C783415E0F}" type="presParOf" srcId="{E601D6C7-2B49-401E-A4E3-85219E558426}" destId="{3198BD69-2701-4CC2-B8B2-AF75CA483274}" srcOrd="8" destOrd="0" presId="urn:microsoft.com/office/officeart/2005/8/layout/pyramid2"/>
    <dgm:cxn modelId="{9AE4E124-5298-4BD7-80D0-4F00ADA4E25A}" type="presParOf" srcId="{E601D6C7-2B49-401E-A4E3-85219E558426}" destId="{6C7F15AB-4E43-4E2D-925D-646D4F6EB1FA}" srcOrd="9" destOrd="0" presId="urn:microsoft.com/office/officeart/2005/8/layout/pyramid2"/>
  </dgm:cxnLst>
  <dgm:bg/>
  <dgm:whole/>
  <dgm:extLst>
    <a:ext uri="http://schemas.microsoft.com/office/drawing/2008/diagram">
      <dsp:dataModelExt xmlns:dsp="http://schemas.microsoft.com/office/drawing/2008/diagram" relId="rId6" minVer="http://schemas.openxmlformats.org/drawingml/2006/diagram"/>
    </a:ext>
  </dgm:extLst>
</dgm:dataModel>
</file>

<file path=ppt/diagrams/drawing1.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CA648EA3-E1F6-4F4A-BCCB-FC289A6DD8BB}">
      <dsp:nvSpPr>
        <dsp:cNvPr id="0" name=""/>
        <dsp:cNvSpPr/>
      </dsp:nvSpPr>
      <dsp:spPr>
        <a:xfrm>
          <a:off x="2765107" y="69"/>
          <a:ext cx="3110745" cy="2791061"/>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38100" rIns="76200" bIns="38100" numCol="1" spcCol="1270" anchor="ctr" anchorCtr="0">
          <a:noAutofit/>
        </a:bodyPr>
        <a:lstStyle/>
        <a:p>
          <a:pPr lvl="0" algn="ctr" defTabSz="889000" rtl="0">
            <a:lnSpc>
              <a:spcPct val="90000"/>
            </a:lnSpc>
            <a:spcBef>
              <a:spcPct val="0"/>
            </a:spcBef>
            <a:spcAft>
              <a:spcPct val="35000"/>
            </a:spcAft>
          </a:pPr>
          <a:r>
            <a:rPr lang="en-US" sz="2000" b="1" kern="1200" dirty="0" smtClean="0">
              <a:latin typeface="Arial Black" panose="020B0A04020102020204" pitchFamily="34" charset="0"/>
            </a:rPr>
            <a:t>The object of this research is to analyze and explore the terms of politics in English and Uzbek  languages</a:t>
          </a:r>
          <a:endParaRPr lang="en-US" sz="2000" b="1" kern="1200" dirty="0">
            <a:latin typeface="Arial Black" panose="020B0A04020102020204" pitchFamily="34" charset="0"/>
          </a:endParaRPr>
        </a:p>
      </dsp:txBody>
      <dsp:txXfrm>
        <a:off x="2901355" y="136317"/>
        <a:ext cx="2838249" cy="2518565"/>
      </dsp:txXfrm>
    </dsp:sp>
    <dsp:sp modelId="{F3199AE1-B29E-4335-8705-F6FC76A5FEBB}">
      <dsp:nvSpPr>
        <dsp:cNvPr id="0" name=""/>
        <dsp:cNvSpPr/>
      </dsp:nvSpPr>
      <dsp:spPr>
        <a:xfrm>
          <a:off x="2765107" y="2930684"/>
          <a:ext cx="3110745" cy="2791061"/>
        </a:xfrm>
        <a:prstGeom prst="roundRect">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txBody>
        <a:bodyPr spcFirstLastPara="0" vert="horz" wrap="square" lIns="76200" tIns="38100" rIns="76200" bIns="38100" numCol="1" spcCol="1270" anchor="ctr" anchorCtr="0">
          <a:noAutofit/>
        </a:bodyPr>
        <a:lstStyle/>
        <a:p>
          <a:pPr lvl="0" algn="ctr" defTabSz="889000" rtl="0">
            <a:lnSpc>
              <a:spcPct val="90000"/>
            </a:lnSpc>
            <a:spcBef>
              <a:spcPct val="0"/>
            </a:spcBef>
            <a:spcAft>
              <a:spcPct val="35000"/>
            </a:spcAft>
          </a:pPr>
          <a:r>
            <a:rPr lang="en-US" sz="2000" b="1" kern="1200" dirty="0" smtClean="0">
              <a:latin typeface="Arial Black" panose="020B0A04020102020204" pitchFamily="34" charset="0"/>
              <a:cs typeface="Times New Roman" panose="02020603050405020304" pitchFamily="18" charset="0"/>
            </a:rPr>
            <a:t>The subject of this research </a:t>
          </a:r>
          <a:r>
            <a:rPr lang="en-US" sz="2000" kern="1200" dirty="0" smtClean="0">
              <a:latin typeface="Arial Black" panose="020B0A04020102020204" pitchFamily="34" charset="0"/>
              <a:cs typeface="Times New Roman" panose="02020603050405020304" pitchFamily="18" charset="0"/>
            </a:rPr>
            <a:t>is to identify linguistic aspects in modern political discourse</a:t>
          </a:r>
          <a:endParaRPr lang="ru-RU" sz="2000" kern="1200" dirty="0">
            <a:latin typeface="Arial Black" panose="020B0A04020102020204" pitchFamily="34" charset="0"/>
            <a:cs typeface="Times New Roman" panose="02020603050405020304" pitchFamily="18" charset="0"/>
          </a:endParaRPr>
        </a:p>
      </dsp:txBody>
      <dsp:txXfrm>
        <a:off x="2901355" y="3066932"/>
        <a:ext cx="2838249" cy="2518565"/>
      </dsp:txXfrm>
    </dsp:sp>
  </dsp:spTree>
</dsp:drawing>
</file>

<file path=ppt/diagrams/drawing2.xml><?xml version="1.0" encoding="utf-8"?>
<dsp:drawing xmlns:dgm="http://schemas.openxmlformats.org/drawingml/2006/diagram" xmlns:dsp="http://schemas.microsoft.com/office/drawing/2008/diagram" xmlns:a="http://schemas.openxmlformats.org/drawingml/2006/main">
  <dsp:spTree>
    <dsp:nvGrpSpPr>
      <dsp:cNvPr id="0" name=""/>
      <dsp:cNvGrpSpPr/>
    </dsp:nvGrpSpPr>
    <dsp:grpSpPr/>
    <dsp:sp modelId="{A7CE70A3-61F3-4006-A3FB-310D4CEA227C}">
      <dsp:nvSpPr>
        <dsp:cNvPr id="0" name=""/>
        <dsp:cNvSpPr/>
      </dsp:nvSpPr>
      <dsp:spPr>
        <a:xfrm>
          <a:off x="-498807" y="0"/>
          <a:ext cx="7162919" cy="3888432"/>
        </a:xfrm>
        <a:prstGeom prst="triangle">
          <a:avLst/>
        </a:prstGeom>
        <a:solidFill>
          <a:schemeClr val="accent1">
            <a:hueOff val="0"/>
            <a:satOff val="0"/>
            <a:lumOff val="0"/>
            <a:alphaOff val="0"/>
          </a:schemeClr>
        </a:solidFill>
        <a:ln w="15875" cap="flat" cmpd="sng" algn="ctr">
          <a:solidFill>
            <a:schemeClr val="lt1">
              <a:hueOff val="0"/>
              <a:satOff val="0"/>
              <a:lumOff val="0"/>
              <a:alphaOff val="0"/>
            </a:schemeClr>
          </a:solidFill>
          <a:prstDash val="solid"/>
        </a:ln>
        <a:effectLst/>
      </dsp:spPr>
      <dsp:style>
        <a:lnRef idx="2">
          <a:scrgbClr r="0" g="0" b="0"/>
        </a:lnRef>
        <a:fillRef idx="1">
          <a:scrgbClr r="0" g="0" b="0"/>
        </a:fillRef>
        <a:effectRef idx="0">
          <a:scrgbClr r="0" g="0" b="0"/>
        </a:effectRef>
        <a:fontRef idx="minor">
          <a:schemeClr val="lt1"/>
        </a:fontRef>
      </dsp:style>
    </dsp:sp>
    <dsp:sp modelId="{3185700B-1081-4BE2-8507-CCF393F650D1}">
      <dsp:nvSpPr>
        <dsp:cNvPr id="0" name=""/>
        <dsp:cNvSpPr/>
      </dsp:nvSpPr>
      <dsp:spPr>
        <a:xfrm>
          <a:off x="2708926" y="390304"/>
          <a:ext cx="3274932" cy="838748"/>
        </a:xfrm>
        <a:prstGeom prst="roundRect">
          <a:avLst/>
        </a:prstGeom>
        <a:solidFill>
          <a:schemeClr val="lt1">
            <a:alpha val="90000"/>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Methods</a:t>
          </a:r>
          <a:r>
            <a:rPr lang="en-US" sz="2100" kern="1200" baseline="0" dirty="0" smtClean="0"/>
            <a:t> of Research</a:t>
          </a:r>
          <a:endParaRPr lang="ru-RU" sz="2100" kern="1200" dirty="0"/>
        </a:p>
      </dsp:txBody>
      <dsp:txXfrm>
        <a:off x="2749870" y="431248"/>
        <a:ext cx="3193044" cy="756860"/>
      </dsp:txXfrm>
    </dsp:sp>
    <dsp:sp modelId="{87462C67-6A5E-4D53-8C35-6093F39AABA4}">
      <dsp:nvSpPr>
        <dsp:cNvPr id="0" name=""/>
        <dsp:cNvSpPr/>
      </dsp:nvSpPr>
      <dsp:spPr>
        <a:xfrm>
          <a:off x="3082652" y="1290379"/>
          <a:ext cx="2527480" cy="490610"/>
        </a:xfrm>
        <a:prstGeom prst="roundRect">
          <a:avLst/>
        </a:prstGeom>
        <a:solidFill>
          <a:schemeClr val="lt1">
            <a:alpha val="90000"/>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Etymological </a:t>
          </a:r>
          <a:endParaRPr lang="ru-RU" sz="2100" kern="1200" dirty="0"/>
        </a:p>
      </dsp:txBody>
      <dsp:txXfrm>
        <a:off x="3106602" y="1314329"/>
        <a:ext cx="2479580" cy="442710"/>
      </dsp:txXfrm>
    </dsp:sp>
    <dsp:sp modelId="{091E8440-A6C8-470A-9863-EDA0AF7B591B}">
      <dsp:nvSpPr>
        <dsp:cNvPr id="0" name=""/>
        <dsp:cNvSpPr/>
      </dsp:nvSpPr>
      <dsp:spPr>
        <a:xfrm>
          <a:off x="3082652" y="1842316"/>
          <a:ext cx="2527480" cy="490610"/>
        </a:xfrm>
        <a:prstGeom prst="roundRect">
          <a:avLst/>
        </a:prstGeom>
        <a:solidFill>
          <a:schemeClr val="lt1">
            <a:alpha val="90000"/>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Statistical</a:t>
          </a:r>
          <a:endParaRPr lang="ru-RU" sz="2100" kern="1200" dirty="0"/>
        </a:p>
      </dsp:txBody>
      <dsp:txXfrm>
        <a:off x="3106602" y="1866266"/>
        <a:ext cx="2479580" cy="442710"/>
      </dsp:txXfrm>
    </dsp:sp>
    <dsp:sp modelId="{1052DD75-ABAD-421A-B571-252D4B6C5424}">
      <dsp:nvSpPr>
        <dsp:cNvPr id="0" name=""/>
        <dsp:cNvSpPr/>
      </dsp:nvSpPr>
      <dsp:spPr>
        <a:xfrm>
          <a:off x="3082652" y="2394253"/>
          <a:ext cx="2527480" cy="490610"/>
        </a:xfrm>
        <a:prstGeom prst="roundRect">
          <a:avLst/>
        </a:prstGeom>
        <a:solidFill>
          <a:schemeClr val="lt1">
            <a:alpha val="90000"/>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Interpretative</a:t>
          </a:r>
          <a:endParaRPr lang="ru-RU" sz="2100" kern="1200" dirty="0"/>
        </a:p>
      </dsp:txBody>
      <dsp:txXfrm>
        <a:off x="3106602" y="2418203"/>
        <a:ext cx="2479580" cy="442710"/>
      </dsp:txXfrm>
    </dsp:sp>
    <dsp:sp modelId="{3198BD69-2701-4CC2-B8B2-AF75CA483274}">
      <dsp:nvSpPr>
        <dsp:cNvPr id="0" name=""/>
        <dsp:cNvSpPr/>
      </dsp:nvSpPr>
      <dsp:spPr>
        <a:xfrm>
          <a:off x="3082652" y="2946190"/>
          <a:ext cx="2527480" cy="490610"/>
        </a:xfrm>
        <a:prstGeom prst="roundRect">
          <a:avLst/>
        </a:prstGeom>
        <a:solidFill>
          <a:schemeClr val="lt1">
            <a:alpha val="90000"/>
            <a:hueOff val="0"/>
            <a:satOff val="0"/>
            <a:lumOff val="0"/>
            <a:alphaOff val="0"/>
          </a:schemeClr>
        </a:solidFill>
        <a:ln w="15875" cap="flat" cmpd="sng" algn="ctr">
          <a:solidFill>
            <a:schemeClr val="accent1">
              <a:hueOff val="0"/>
              <a:satOff val="0"/>
              <a:lumOff val="0"/>
              <a:alphaOff val="0"/>
            </a:schemeClr>
          </a:solidFill>
          <a:prstDash val="solid"/>
        </a:ln>
        <a:effectLst/>
      </dsp:spPr>
      <dsp:style>
        <a:lnRef idx="2">
          <a:scrgbClr r="0" g="0" b="0"/>
        </a:lnRef>
        <a:fillRef idx="1">
          <a:scrgbClr r="0" g="0" b="0"/>
        </a:fillRef>
        <a:effectRef idx="0">
          <a:scrgbClr r="0" g="0" b="0"/>
        </a:effectRef>
        <a:fontRef idx="minor"/>
      </dsp:style>
      <dsp:txBody>
        <a:bodyPr spcFirstLastPara="0" vert="horz" wrap="square" lIns="80010" tIns="80010" rIns="80010" bIns="80010" numCol="1" spcCol="1270" anchor="ctr" anchorCtr="0">
          <a:noAutofit/>
        </a:bodyPr>
        <a:lstStyle/>
        <a:p>
          <a:pPr lvl="0" algn="ctr" defTabSz="933450">
            <a:lnSpc>
              <a:spcPct val="90000"/>
            </a:lnSpc>
            <a:spcBef>
              <a:spcPct val="0"/>
            </a:spcBef>
            <a:spcAft>
              <a:spcPct val="35000"/>
            </a:spcAft>
          </a:pPr>
          <a:r>
            <a:rPr lang="en-US" sz="2100" kern="1200" dirty="0" smtClean="0"/>
            <a:t>Descriptive</a:t>
          </a:r>
          <a:endParaRPr lang="ru-RU" sz="2100" kern="1200" dirty="0"/>
        </a:p>
      </dsp:txBody>
      <dsp:txXfrm>
        <a:off x="3106602" y="2970140"/>
        <a:ext cx="2479580" cy="442710"/>
      </dsp:txXfrm>
    </dsp:sp>
  </dsp:spTree>
</dsp:drawing>
</file>

<file path=ppt/diagrams/layout1.xml><?xml version="1.0" encoding="utf-8"?>
<dgm:layoutDef xmlns:dgm="http://schemas.openxmlformats.org/drawingml/2006/diagram" xmlns:a="http://schemas.openxmlformats.org/drawingml/2006/main" uniqueId="urn:microsoft.com/office/officeart/2005/8/layout/vList5">
  <dgm:title val=""/>
  <dgm:desc val=""/>
  <dgm:catLst>
    <dgm:cat type="list" pri="15000"/>
    <dgm:cat type="convert" pri="2000"/>
  </dgm:catLst>
  <dgm:sampData>
    <dgm:dataModel>
      <dgm:ptLst>
        <dgm:pt modelId="0" type="doc"/>
        <dgm:pt modelId="1">
          <dgm:prSet phldr="1"/>
        </dgm:pt>
        <dgm:pt modelId="11">
          <dgm:prSet phldr="1"/>
        </dgm:pt>
        <dgm:pt modelId="12">
          <dgm:prSet phldr="1"/>
        </dgm:pt>
        <dgm:pt modelId="2">
          <dgm:prSet phldr="1"/>
        </dgm:pt>
        <dgm:pt modelId="21">
          <dgm:prSet phldr="1"/>
        </dgm:pt>
        <dgm:pt modelId="22">
          <dgm:prSet phldr="1"/>
        </dgm:pt>
        <dgm:pt modelId="3">
          <dgm:prSet phldr="1"/>
        </dgm:pt>
        <dgm:pt modelId="31">
          <dgm:prSet phldr="1"/>
        </dgm:pt>
        <dgm:pt modelId="32">
          <dgm:prSet phldr="1"/>
        </dgm:pt>
      </dgm:ptLst>
      <dgm:cxnLst>
        <dgm:cxn modelId="4" srcId="0" destId="1" srcOrd="0" destOrd="0"/>
        <dgm:cxn modelId="5" srcId="0" destId="2" srcOrd="1" destOrd="0"/>
        <dgm:cxn modelId="6" srcId="0" destId="3" srcOrd="2" destOrd="0"/>
        <dgm:cxn modelId="13" srcId="1" destId="11" srcOrd="0" destOrd="0"/>
        <dgm:cxn modelId="14" srcId="1" destId="12" srcOrd="1" destOrd="0"/>
        <dgm:cxn modelId="23" srcId="2" destId="21" srcOrd="0" destOrd="0"/>
        <dgm:cxn modelId="24" srcId="2" destId="22" srcOrd="1" destOrd="0"/>
        <dgm:cxn modelId="33" srcId="3" destId="31" srcOrd="0" destOrd="0"/>
        <dgm:cxn modelId="34" srcId="3" destId="32" srcOrd="1" destOrd="0"/>
      </dgm:cxnLst>
      <dgm:bg/>
      <dgm:whole/>
    </dgm:dataModel>
  </dgm:sampData>
  <dgm:styleData>
    <dgm:dataModel>
      <dgm:ptLst>
        <dgm:pt modelId="0" type="doc"/>
        <dgm:pt modelId="1"/>
        <dgm:pt modelId="11"/>
        <dgm:pt modelId="2"/>
        <dgm:pt modelId="21"/>
      </dgm:ptLst>
      <dgm:cxnLst>
        <dgm:cxn modelId="4" srcId="0" destId="1" srcOrd="0" destOrd="0"/>
        <dgm:cxn modelId="5" srcId="0" destId="2" srcOrd="1" destOrd="0"/>
        <dgm:cxn modelId="13" srcId="1" destId="11" srcOrd="0" destOrd="0"/>
        <dgm:cxn modelId="23" srcId="2" destId="21" srcOrd="0" destOrd="0"/>
      </dgm:cxnLst>
      <dgm:bg/>
      <dgm:whole/>
    </dgm:dataModel>
  </dgm:styleData>
  <dgm:clrData>
    <dgm:dataModel>
      <dgm:ptLst>
        <dgm:pt modelId="0" type="doc"/>
        <dgm:pt modelId="1"/>
        <dgm:pt modelId="11"/>
        <dgm:pt modelId="2"/>
        <dgm:pt modelId="21"/>
        <dgm:pt modelId="3"/>
        <dgm:pt modelId="31"/>
        <dgm:pt modelId="4"/>
        <dgm:pt modelId="41"/>
      </dgm:ptLst>
      <dgm:cxnLst>
        <dgm:cxn modelId="5" srcId="0" destId="1" srcOrd="0" destOrd="0"/>
        <dgm:cxn modelId="6" srcId="0" destId="2" srcOrd="1" destOrd="0"/>
        <dgm:cxn modelId="7" srcId="0" destId="3" srcOrd="2" destOrd="0"/>
        <dgm:cxn modelId="8" srcId="0" destId="4" srcOrd="3" destOrd="0"/>
        <dgm:cxn modelId="13" srcId="1" destId="11" srcOrd="0" destOrd="0"/>
        <dgm:cxn modelId="23" srcId="2" destId="21" srcOrd="0" destOrd="0"/>
        <dgm:cxn modelId="33" srcId="3" destId="31" srcOrd="0" destOrd="0"/>
        <dgm:cxn modelId="43" srcId="4" destId="41" srcOrd="0" destOrd="0"/>
      </dgm:cxnLst>
      <dgm:bg/>
      <dgm:whole/>
    </dgm:dataModel>
  </dgm:clrData>
  <dgm:layoutNode name="Name0">
    <dgm:varLst>
      <dgm:dir/>
      <dgm:animLvl val="lvl"/>
      <dgm:resizeHandles val="exact"/>
    </dgm:varLst>
    <dgm:choose name="Name1">
      <dgm:if name="Name2" func="var" arg="dir" op="equ" val="norm">
        <dgm:alg type="lin">
          <dgm:param type="linDir" val="fromT"/>
          <dgm:param type="nodeHorzAlign" val="l"/>
        </dgm:alg>
      </dgm:if>
      <dgm:else name="Name3">
        <dgm:alg type="lin">
          <dgm:param type="linDir" val="fromT"/>
          <dgm:param type="nodeHorzAlign" val="r"/>
        </dgm:alg>
      </dgm:else>
    </dgm:choose>
    <dgm:shape xmlns:r="http://schemas.openxmlformats.org/officeDocument/2006/relationships" r:blip="">
      <dgm:adjLst/>
    </dgm:shape>
    <dgm:presOf/>
    <dgm:constrLst>
      <dgm:constr type="h" for="ch" forName="linNode" refType="h"/>
      <dgm:constr type="w" for="ch" forName="linNode" refType="w"/>
      <dgm:constr type="h" for="ch" forName="sp" refType="h" fact="0.05"/>
      <dgm:constr type="primFontSz" for="des" forName="parentText" op="equ" val="65"/>
      <dgm:constr type="secFontSz" for="des" forName="descendantText" op="equ"/>
    </dgm:constrLst>
    <dgm:ruleLst/>
    <dgm:forEach name="Name4" axis="ch" ptType="node">
      <dgm:layoutNode name="linNode">
        <dgm:choose name="Name5">
          <dgm:if name="Name6" func="var" arg="dir" op="equ" val="norm">
            <dgm:alg type="lin">
              <dgm:param type="linDir" val="fromL"/>
            </dgm:alg>
          </dgm:if>
          <dgm:else name="Name7">
            <dgm:alg type="lin">
              <dgm:param type="linDir" val="fromR"/>
            </dgm:alg>
          </dgm:else>
        </dgm:choose>
        <dgm:shape xmlns:r="http://schemas.openxmlformats.org/officeDocument/2006/relationships" r:blip="">
          <dgm:adjLst/>
        </dgm:shape>
        <dgm:presOf/>
        <dgm:constrLst>
          <dgm:constr type="w" for="ch" forName="parentText" refType="w" fact="0.36"/>
          <dgm:constr type="w" for="ch" forName="descendantText" refType="w" fact="0.64"/>
          <dgm:constr type="h" for="ch" forName="parentText" refType="h"/>
          <dgm:constr type="h" for="ch" forName="descendantText" refType="h" refFor="ch" refForName="parentText" fact="0.8"/>
        </dgm:constrLst>
        <dgm:ruleLst/>
        <dgm:layoutNode name="parentText">
          <dgm:varLst>
            <dgm:chMax val="1"/>
            <dgm:bulletEnabled val="1"/>
          </dgm:varLst>
          <dgm:alg type="tx"/>
          <dgm:shape xmlns:r="http://schemas.openxmlformats.org/officeDocument/2006/relationships" type="roundRect" r:blip="" zOrderOff="3">
            <dgm:adjLst/>
          </dgm:shape>
          <dgm:presOf axis="self" ptType="node"/>
          <dgm:constrLst>
            <dgm:constr type="tMarg" refType="primFontSz" fact="0.15"/>
            <dgm:constr type="bMarg" refType="primFontSz" fact="0.15"/>
            <dgm:constr type="lMarg" refType="primFontSz" fact="0.3"/>
            <dgm:constr type="rMarg" refType="primFontSz" fact="0.3"/>
          </dgm:constrLst>
          <dgm:ruleLst>
            <dgm:rule type="primFontSz" val="5" fact="NaN" max="NaN"/>
          </dgm:ruleLst>
        </dgm:layoutNode>
        <dgm:choose name="Name8">
          <dgm:if name="Name9" axis="ch" ptType="node" func="cnt" op="gte" val="1">
            <dgm:layoutNode name="descendantText" styleLbl="alignAccFollowNode1">
              <dgm:varLst>
                <dgm:bulletEnabled val="1"/>
              </dgm:varLst>
              <dgm:alg type="tx">
                <dgm:param type="stBulletLvl" val="1"/>
                <dgm:param type="txAnchorVertCh" val="mid"/>
              </dgm:alg>
              <dgm:choose name="Name10">
                <dgm:if name="Name11" func="var" arg="dir" op="equ" val="norm">
                  <dgm:shape xmlns:r="http://schemas.openxmlformats.org/officeDocument/2006/relationships" rot="90" type="round2SameRect" r:blip="">
                    <dgm:adjLst/>
                  </dgm:shape>
                </dgm:if>
                <dgm:else name="Name12">
                  <dgm:shape xmlns:r="http://schemas.openxmlformats.org/officeDocument/2006/relationships" rot="-90" type="round2SameRect" r:blip="">
                    <dgm:adjLst/>
                  </dgm:shape>
                </dgm:else>
              </dgm:choose>
              <dgm:presOf axis="des" ptType="node"/>
              <dgm:constrLst>
                <dgm:constr type="secFontSz" val="65"/>
                <dgm:constr type="primFontSz" refType="secFontSz"/>
                <dgm:constr type="lMarg" refType="secFontSz" fact="0.3"/>
                <dgm:constr type="rMarg" refType="secFontSz" fact="0.3"/>
                <dgm:constr type="tMarg" refType="secFontSz" fact="0.15"/>
                <dgm:constr type="bMarg" refType="secFontSz" fact="0.15"/>
              </dgm:constrLst>
              <dgm:ruleLst>
                <dgm:rule type="secFontSz" val="5" fact="NaN" max="NaN"/>
              </dgm:ruleLst>
            </dgm:layoutNode>
          </dgm:if>
          <dgm:else name="Name13"/>
        </dgm:choose>
      </dgm:layoutNode>
      <dgm:forEach name="Name14" axis="followSib" ptType="sibTrans" cnt="1">
        <dgm:layoutNode name="sp">
          <dgm:alg type="sp"/>
          <dgm:shape xmlns:r="http://schemas.openxmlformats.org/officeDocument/2006/relationships" r:blip="">
            <dgm:adjLst/>
          </dgm:shape>
          <dgm:presOf/>
          <dgm:constrLst/>
          <dgm:ruleLst/>
        </dgm:layoutNode>
      </dgm:forEach>
    </dgm:forEach>
  </dgm:layoutNode>
</dgm:layoutDef>
</file>

<file path=ppt/diagrams/layout2.xml><?xml version="1.0" encoding="utf-8"?>
<dgm:layoutDef xmlns:dgm="http://schemas.openxmlformats.org/drawingml/2006/diagram" xmlns:a="http://schemas.openxmlformats.org/drawingml/2006/main" uniqueId="urn:microsoft.com/office/officeart/2005/8/layout/pyramid2">
  <dgm:title val=""/>
  <dgm:desc val=""/>
  <dgm:catLst>
    <dgm:cat type="pyramid" pri="3000"/>
    <dgm:cat type="list" pri="21000"/>
    <dgm:cat type="convert" pri="17000"/>
  </dgm:catLst>
  <dgm:sampData useDef="1">
    <dgm:dataModel>
      <dgm:ptLst/>
      <dgm:bg/>
      <dgm:whole/>
    </dgm:dataModel>
  </dgm:sampData>
  <dgm:styleData useDef="1">
    <dgm:dataModel>
      <dgm:ptLst/>
      <dgm:bg/>
      <dgm:whole/>
    </dgm:dataModel>
  </dgm:styleData>
  <dgm:clrData useDef="1">
    <dgm:dataModel>
      <dgm:ptLst/>
      <dgm:bg/>
      <dgm:whole/>
    </dgm:dataModel>
  </dgm:clrData>
  <dgm:layoutNode name="compositeShape">
    <dgm:alg type="composite"/>
    <dgm:shape xmlns:r="http://schemas.openxmlformats.org/officeDocument/2006/relationships" r:blip="">
      <dgm:adjLst/>
    </dgm:shape>
    <dgm:presOf/>
    <dgm:varLst>
      <dgm:dir/>
      <dgm:resizeHandles/>
    </dgm:varLst>
    <dgm:choose name="Name0">
      <dgm:if name="Name1" func="var" arg="dir" op="equ" val="norm">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l" for="ch" forName="theList" refType="w" refFor="ch" refForName="pyramid" fact="0.5"/>
          <dgm:constr type="h" for="des" forName="aSpace" refType="h" fact="0.1"/>
        </dgm:constrLst>
      </dgm:if>
      <dgm:else name="Name2">
        <dgm:constrLst>
          <dgm:constr type="w" for="ch" forName="pyramid" refType="h"/>
          <dgm:constr type="h" for="ch" forName="pyramid" refType="h"/>
          <dgm:constr type="h" for="ch" forName="theList" refType="h" fact="0.8"/>
          <dgm:constr type="w" for="ch" forName="theList" refType="h" fact="0.65"/>
          <dgm:constr type="ctrY" for="ch" forName="theList" refType="h" refFor="ch" refForName="pyramid" fact="0.5"/>
          <dgm:constr type="r" for="ch" forName="theList" refType="w" refFor="ch" refForName="pyramid" fact="0.5"/>
          <dgm:constr type="h" for="des" forName="aSpace" refType="h" fact="0.1"/>
        </dgm:constrLst>
      </dgm:else>
    </dgm:choose>
    <dgm:ruleLst/>
    <dgm:choose name="Name3">
      <dgm:if name="Name4" axis="ch" ptType="node" func="cnt" op="gte" val="1">
        <dgm:layoutNode name="pyramid" styleLbl="node1">
          <dgm:alg type="sp"/>
          <dgm:shape xmlns:r="http://schemas.openxmlformats.org/officeDocument/2006/relationships" type="triangle" r:blip="">
            <dgm:adjLst/>
          </dgm:shape>
          <dgm:presOf/>
          <dgm:constrLst/>
          <dgm:ruleLst/>
        </dgm:layoutNode>
        <dgm:layoutNode name="theList">
          <dgm:alg type="lin">
            <dgm:param type="linDir" val="fromT"/>
          </dgm:alg>
          <dgm:shape xmlns:r="http://schemas.openxmlformats.org/officeDocument/2006/relationships" r:blip="">
            <dgm:adjLst/>
          </dgm:shape>
          <dgm:presOf/>
          <dgm:constrLst>
            <dgm:constr type="w" for="ch" forName="aNode" refType="w"/>
            <dgm:constr type="h" for="ch" forName="aNode" refType="h"/>
            <dgm:constr type="primFontSz" for="ch" ptType="node" op="equ"/>
          </dgm:constrLst>
          <dgm:ruleLst/>
          <dgm:forEach name="aNodeForEach" axis="ch" ptType="node">
            <dgm:layoutNode name="aNode" styleLbl="fgAcc1">
              <dgm:varLst>
                <dgm:bulletEnabled val="1"/>
              </dgm:varLst>
              <dgm:alg type="tx"/>
              <dgm:shape xmlns:r="http://schemas.openxmlformats.org/officeDocument/2006/relationships" type="roundRect" r:blip="">
                <dgm:adjLst/>
              </dgm:shape>
              <dgm:presOf axis="desOrSelf" ptType="node"/>
              <dgm:constrLst>
                <dgm:constr type="primFontSz" val="65"/>
                <dgm:constr type="tMarg" refType="primFontSz" fact="0.3"/>
                <dgm:constr type="bMarg" refType="primFontSz" fact="0.3"/>
                <dgm:constr type="lMarg" refType="primFontSz" fact="0.3"/>
                <dgm:constr type="rMarg" refType="primFontSz" fact="0.3"/>
              </dgm:constrLst>
              <dgm:ruleLst>
                <dgm:rule type="primFontSz" val="5" fact="NaN" max="NaN"/>
              </dgm:ruleLst>
            </dgm:layoutNode>
            <dgm:layoutNode name="aSpace">
              <dgm:alg type="sp"/>
              <dgm:shape xmlns:r="http://schemas.openxmlformats.org/officeDocument/2006/relationships" r:blip="">
                <dgm:adjLst/>
              </dgm:shape>
              <dgm:presOf/>
              <dgm:constrLst/>
              <dgm:ruleLst/>
            </dgm:layoutNode>
          </dgm:forEach>
        </dgm:layoutNode>
      </dgm:if>
      <dgm:else name="Name5"/>
    </dgm:choose>
  </dgm:layoutNode>
</dgm:layoutDef>
</file>

<file path=ppt/diagrams/quickStyle1.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diagrams/quickStyle2.xml><?xml version="1.0" encoding="utf-8"?>
<dgm:styleDef xmlns:dgm="http://schemas.openxmlformats.org/drawingml/2006/diagram" xmlns:a="http://schemas.openxmlformats.org/drawingml/2006/main" uniqueId="urn:microsoft.com/office/officeart/2005/8/quickstyle/simple1">
  <dgm:title val=""/>
  <dgm:desc val=""/>
  <dgm:catLst>
    <dgm:cat type="simple" pri="10100"/>
  </dgm:catLst>
  <dgm:scene3d>
    <a:camera prst="orthographicFront"/>
    <a:lightRig rig="threePt" dir="t"/>
  </dgm:scene3d>
  <dgm:styleLbl name="node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l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vennNode1">
    <dgm:scene3d>
      <a:camera prst="orthographicFront"/>
      <a:lightRig rig="threePt" dir="t"/>
    </dgm:scene3d>
    <dgm:sp3d/>
    <dgm:txPr/>
    <dgm:style>
      <a:lnRef idx="2">
        <a:scrgbClr r="0" g="0" b="0"/>
      </a:lnRef>
      <a:fillRef idx="1">
        <a:scrgbClr r="0" g="0" b="0"/>
      </a:fillRef>
      <a:effectRef idx="0">
        <a:scrgbClr r="0" g="0" b="0"/>
      </a:effectRef>
      <a:fontRef idx="minor">
        <a:schemeClr val="tx1"/>
      </a:fontRef>
    </dgm:style>
  </dgm:styleLbl>
  <dgm:styleLbl name="align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node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f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ImgPlac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f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bgSibTrans2D1">
    <dgm:scene3d>
      <a:camera prst="orthographicFront"/>
      <a:lightRig rig="threePt" dir="t"/>
    </dgm:scene3d>
    <dgm:sp3d/>
    <dgm:txPr/>
    <dgm:style>
      <a:lnRef idx="0">
        <a:scrgbClr r="0" g="0" b="0"/>
      </a:lnRef>
      <a:fillRef idx="1">
        <a:scrgbClr r="0" g="0" b="0"/>
      </a:fillRef>
      <a:effectRef idx="0">
        <a:scrgbClr r="0" g="0" b="0"/>
      </a:effectRef>
      <a:fontRef idx="minor">
        <a:schemeClr val="lt1"/>
      </a:fontRef>
    </dgm:style>
  </dgm:styleLbl>
  <dgm:styleLbl name="sibTrans1D1">
    <dgm:scene3d>
      <a:camera prst="orthographicFront"/>
      <a:lightRig rig="threePt" dir="t"/>
    </dgm:scene3d>
    <dgm:sp3d/>
    <dgm:txPr/>
    <dgm:style>
      <a:lnRef idx="1">
        <a:scrgbClr r="0" g="0" b="0"/>
      </a:lnRef>
      <a:fillRef idx="0">
        <a:scrgbClr r="0" g="0" b="0"/>
      </a:fillRef>
      <a:effectRef idx="0">
        <a:scrgbClr r="0" g="0" b="0"/>
      </a:effectRef>
      <a:fontRef idx="minor"/>
    </dgm:style>
  </dgm:styleLbl>
  <dgm:styleLbl name="callout">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sst0">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asst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1">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2">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3">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2D4">
    <dgm:scene3d>
      <a:camera prst="orthographicFront"/>
      <a:lightRig rig="threePt" dir="t"/>
    </dgm:scene3d>
    <dgm:sp3d/>
    <dgm:txPr/>
    <dgm:style>
      <a:lnRef idx="2">
        <a:scrgbClr r="0" g="0" b="0"/>
      </a:lnRef>
      <a:fillRef idx="1">
        <a:scrgbClr r="0" g="0" b="0"/>
      </a:fillRef>
      <a:effectRef idx="0">
        <a:scrgbClr r="0" g="0" b="0"/>
      </a:effectRef>
      <a:fontRef idx="minor">
        <a:schemeClr val="lt1"/>
      </a:fontRef>
    </dgm:style>
  </dgm:styleLbl>
  <dgm:styleLbl name="parChTrans1D1">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2">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3">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parChTrans1D4">
    <dgm:scene3d>
      <a:camera prst="orthographicFront"/>
      <a:lightRig rig="threePt" dir="t"/>
    </dgm:scene3d>
    <dgm:sp3d/>
    <dgm:txPr/>
    <dgm:style>
      <a:lnRef idx="2">
        <a:scrgbClr r="0" g="0" b="0"/>
      </a:lnRef>
      <a:fillRef idx="0">
        <a:scrgbClr r="0" g="0" b="0"/>
      </a:fillRef>
      <a:effectRef idx="0">
        <a:scrgbClr r="0" g="0" b="0"/>
      </a:effectRef>
      <a:fontRef idx="minor"/>
    </dgm:style>
  </dgm:styleLbl>
  <dgm:styleLbl name="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con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trAlignAcc1">
    <dgm:scene3d>
      <a:camera prst="orthographicFront"/>
      <a:lightRig rig="threePt" dir="t"/>
    </dgm:scene3d>
    <dgm:sp3d/>
    <dgm:txPr/>
    <dgm:style>
      <a:lnRef idx="1">
        <a:scrgbClr r="0" g="0" b="0"/>
      </a:lnRef>
      <a:fillRef idx="1">
        <a:scrgbClr r="0" g="0" b="0"/>
      </a:fillRef>
      <a:effectRef idx="0">
        <a:scrgbClr r="0" g="0" b="0"/>
      </a:effectRef>
      <a:fontRef idx="minor"/>
    </dgm:style>
  </dgm:styleLbl>
  <dgm:styleLbl name="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F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Align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solidBgAcc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align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AccFollowNode1">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0">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2">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3">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fgAcc4">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dk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trBgShp">
    <dgm:scene3d>
      <a:camera prst="orthographicFront"/>
      <a:lightRig rig="threePt" dir="t"/>
    </dgm:scene3d>
    <dgm:sp3d/>
    <dgm:txPr/>
    <dgm:style>
      <a:lnRef idx="0">
        <a:scrgbClr r="0" g="0" b="0"/>
      </a:lnRef>
      <a:fillRef idx="1">
        <a:scrgbClr r="0" g="0" b="0"/>
      </a:fillRef>
      <a:effectRef idx="0">
        <a:scrgbClr r="0" g="0" b="0"/>
      </a:effectRef>
      <a:fontRef idx="minor"/>
    </dgm:style>
  </dgm:styleLbl>
  <dgm:styleLbl name="fgShp">
    <dgm:scene3d>
      <a:camera prst="orthographicFront"/>
      <a:lightRig rig="threePt" dir="t"/>
    </dgm:scene3d>
    <dgm:sp3d/>
    <dgm:txPr/>
    <dgm:style>
      <a:lnRef idx="2">
        <a:scrgbClr r="0" g="0" b="0"/>
      </a:lnRef>
      <a:fillRef idx="1">
        <a:scrgbClr r="0" g="0" b="0"/>
      </a:fillRef>
      <a:effectRef idx="0">
        <a:scrgbClr r="0" g="0" b="0"/>
      </a:effectRef>
      <a:fontRef idx="minor"/>
    </dgm:style>
  </dgm:styleLbl>
  <dgm:styleLbl name="revTx">
    <dgm:scene3d>
      <a:camera prst="orthographicFront"/>
      <a:lightRig rig="threePt" dir="t"/>
    </dgm:scene3d>
    <dgm:sp3d/>
    <dgm:txPr/>
    <dgm:style>
      <a:lnRef idx="0">
        <a:scrgbClr r="0" g="0" b="0"/>
      </a:lnRef>
      <a:fillRef idx="0">
        <a:scrgbClr r="0" g="0" b="0"/>
      </a:fillRef>
      <a:effectRef idx="0">
        <a:scrgbClr r="0" g="0" b="0"/>
      </a:effectRef>
      <a:fontRef idx="minor"/>
    </dgm:style>
  </dgm:styleLbl>
</dgm:styleDef>
</file>

<file path=ppt/media/image1.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Титульный слайд">
    <p:spTree>
      <p:nvGrpSpPr>
        <p:cNvPr id="1" name=""/>
        <p:cNvGrpSpPr/>
        <p:nvPr/>
      </p:nvGrpSpPr>
      <p:grpSpPr>
        <a:xfrm>
          <a:off x="0" y="0"/>
          <a:ext cx="0" cy="0"/>
          <a:chOff x="0" y="0"/>
          <a:chExt cx="0" cy="0"/>
        </a:xfrm>
      </p:grpSpPr>
      <p:sp>
        <p:nvSpPr>
          <p:cNvPr id="11" name="Rectangle 10"/>
          <p:cNvSpPr/>
          <p:nvPr/>
        </p:nvSpPr>
        <p:spPr>
          <a:xfrm>
            <a:off x="0" y="3866920"/>
            <a:ext cx="9144000" cy="299108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2" name="Rectangle 11"/>
          <p:cNvSpPr/>
          <p:nvPr/>
        </p:nvSpPr>
        <p:spPr>
          <a:xfrm>
            <a:off x="0" y="0"/>
            <a:ext cx="9144000" cy="386692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3" name="Rectangle 12"/>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4" name="Oval 13"/>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Subtitle 2"/>
          <p:cNvSpPr>
            <a:spLocks noGrp="1"/>
          </p:cNvSpPr>
          <p:nvPr>
            <p:ph type="subTitle" idx="1"/>
          </p:nvPr>
        </p:nvSpPr>
        <p:spPr>
          <a:xfrm>
            <a:off x="1473795" y="5052545"/>
            <a:ext cx="5637010" cy="882119"/>
          </a:xfrm>
        </p:spPr>
        <p:txBody>
          <a:bodyPr>
            <a:normAutofit/>
          </a:bodyPr>
          <a:lstStyle>
            <a:lvl1pPr marL="0" indent="0" algn="l">
              <a:buNone/>
              <a:defRPr sz="2200">
                <a:solidFill>
                  <a:schemeClr val="tx2"/>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ru-RU" smtClean="0"/>
              <a:t>Образец подзаголовка</a:t>
            </a:r>
            <a:endParaRPr lang="en-US" dirty="0"/>
          </a:p>
        </p:txBody>
      </p:sp>
      <p:sp>
        <p:nvSpPr>
          <p:cNvPr id="4" name="Date Placeholder 3"/>
          <p:cNvSpPr>
            <a:spLocks noGrp="1"/>
          </p:cNvSpPr>
          <p:nvPr>
            <p:ph type="dt" sz="half" idx="10"/>
          </p:nvPr>
        </p:nvSpPr>
        <p:spPr/>
        <p:txBody>
          <a:bodyPr/>
          <a:lstStyle/>
          <a:p>
            <a:fld id="{CAB2B9A9-A26D-48F0-823D-E49852DF313F}" type="datetimeFigureOut">
              <a:rPr lang="ru-RU" smtClean="0"/>
              <a:t>16.06.2021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826632F4-13D8-490D-AC10-93EF3CCF0373}" type="slidenum">
              <a:rPr lang="ru-RU" smtClean="0"/>
              <a:t>‹#›</a:t>
            </a:fld>
            <a:endParaRPr lang="ru-RU"/>
          </a:p>
        </p:txBody>
      </p:sp>
      <p:sp>
        <p:nvSpPr>
          <p:cNvPr id="2" name="Title 1"/>
          <p:cNvSpPr>
            <a:spLocks noGrp="1"/>
          </p:cNvSpPr>
          <p:nvPr>
            <p:ph type="ctrTitle"/>
          </p:nvPr>
        </p:nvSpPr>
        <p:spPr>
          <a:xfrm>
            <a:off x="817581" y="3132290"/>
            <a:ext cx="7175351" cy="1793167"/>
          </a:xfrm>
          <a:effectLst/>
        </p:spPr>
        <p:txBody>
          <a:bodyPr>
            <a:noAutofit/>
          </a:bodyPr>
          <a:lstStyle>
            <a:lvl1pPr marL="640080" indent="-457200" algn="l">
              <a:defRPr sz="5400"/>
            </a:lvl1pPr>
          </a:lstStyle>
          <a:p>
            <a:r>
              <a:rPr lang="ru-RU" smtClean="0"/>
              <a:t>Образец заголовка</a:t>
            </a:r>
            <a:endParaRPr lang="en-US" dirty="0"/>
          </a:p>
        </p:txBody>
      </p:sp>
    </p:spTree>
  </p:cSld>
  <p:clrMapOvr>
    <a:masterClrMapping/>
  </p:clrMapOvr>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a:p>
        </p:txBody>
      </p:sp>
      <p:sp>
        <p:nvSpPr>
          <p:cNvPr id="3" name="Vertical Text Placeholder 2"/>
          <p:cNvSpPr>
            <a:spLocks noGrp="1"/>
          </p:cNvSpPr>
          <p:nvPr>
            <p:ph type="body" orient="vert" idx="1"/>
          </p:nvPr>
        </p:nvSpPr>
        <p:spPr>
          <a:xfrm>
            <a:off x="1905000" y="731519"/>
            <a:ext cx="6400800" cy="3474720"/>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4" name="Date Placeholder 3"/>
          <p:cNvSpPr>
            <a:spLocks noGrp="1"/>
          </p:cNvSpPr>
          <p:nvPr>
            <p:ph type="dt" sz="half" idx="10"/>
          </p:nvPr>
        </p:nvSpPr>
        <p:spPr/>
        <p:txBody>
          <a:bodyPr/>
          <a:lstStyle/>
          <a:p>
            <a:fld id="{CAB2B9A9-A26D-48F0-823D-E49852DF313F}" type="datetimeFigureOut">
              <a:rPr lang="ru-RU" smtClean="0"/>
              <a:t>16.06.2021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826632F4-13D8-490D-AC10-93EF3CCF0373}" type="slidenum">
              <a:rPr lang="ru-RU" smtClean="0"/>
              <a:t>‹#›</a:t>
            </a:fld>
            <a:endParaRPr lang="ru-RU"/>
          </a:p>
        </p:txBody>
      </p:sp>
    </p:spTree>
  </p:cSld>
  <p:clrMapOvr>
    <a:masterClrMapping/>
  </p:clrMapOvr>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1153758" y="376517"/>
            <a:ext cx="2057400" cy="5238339"/>
          </a:xfrm>
          <a:effectLst/>
        </p:spPr>
        <p:txBody>
          <a:bodyPr vert="eaVert"/>
          <a:lstStyle>
            <a:lvl1pPr algn="l">
              <a:defRPr/>
            </a:lvl1pPr>
          </a:lstStyle>
          <a:p>
            <a:r>
              <a:rPr lang="ru-RU" smtClean="0"/>
              <a:t>Образец заголовка</a:t>
            </a:r>
            <a:endParaRPr lang="en-US"/>
          </a:p>
        </p:txBody>
      </p:sp>
      <p:sp>
        <p:nvSpPr>
          <p:cNvPr id="3" name="Vertical Text Placeholder 2"/>
          <p:cNvSpPr>
            <a:spLocks noGrp="1"/>
          </p:cNvSpPr>
          <p:nvPr>
            <p:ph type="body" orient="vert" idx="1"/>
          </p:nvPr>
        </p:nvSpPr>
        <p:spPr>
          <a:xfrm>
            <a:off x="3324113" y="731519"/>
            <a:ext cx="4829287" cy="4894729"/>
          </a:xfrm>
        </p:spPr>
        <p:txBody>
          <a:bodyPr vert="eaVert"/>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10"/>
          </p:nvPr>
        </p:nvSpPr>
        <p:spPr/>
        <p:txBody>
          <a:bodyPr/>
          <a:lstStyle/>
          <a:p>
            <a:fld id="{CAB2B9A9-A26D-48F0-823D-E49852DF313F}" type="datetimeFigureOut">
              <a:rPr lang="ru-RU" smtClean="0"/>
              <a:t>16.06.2021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826632F4-13D8-490D-AC10-93EF3CCF0373}" type="slidenum">
              <a:rPr lang="ru-RU" smtClean="0"/>
              <a:t>‹#›</a:t>
            </a:fld>
            <a:endParaRPr lang="ru-RU"/>
          </a:p>
        </p:txBody>
      </p:sp>
    </p:spTree>
  </p:cSld>
  <p:clrMapOvr>
    <a:masterClrMapping/>
  </p:clrMapOvr>
  <p:timing>
    <p:tnLst>
      <p:par>
        <p:cTn id="1" dur="indefinite" restart="never" nodeType="tmRoot"/>
      </p:par>
    </p:tnLst>
  </p:timing>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4" name="Date Placeholder 3"/>
          <p:cNvSpPr>
            <a:spLocks noGrp="1"/>
          </p:cNvSpPr>
          <p:nvPr>
            <p:ph type="dt" sz="half" idx="10"/>
          </p:nvPr>
        </p:nvSpPr>
        <p:spPr/>
        <p:txBody>
          <a:bodyPr/>
          <a:lstStyle/>
          <a:p>
            <a:fld id="{CAB2B9A9-A26D-48F0-823D-E49852DF313F}" type="datetimeFigureOut">
              <a:rPr lang="ru-RU" smtClean="0"/>
              <a:t>16.06.2021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826632F4-13D8-490D-AC10-93EF3CCF0373}" type="slidenum">
              <a:rPr lang="ru-RU" smtClean="0"/>
              <a:t>‹#›</a:t>
            </a:fld>
            <a:endParaRPr lang="ru-RU"/>
          </a:p>
        </p:txBody>
      </p:sp>
      <p:sp>
        <p:nvSpPr>
          <p:cNvPr id="8" name="Title 7"/>
          <p:cNvSpPr>
            <a:spLocks noGrp="1"/>
          </p:cNvSpPr>
          <p:nvPr>
            <p:ph type="title"/>
          </p:nvPr>
        </p:nvSpPr>
        <p:spPr/>
        <p:txBody>
          <a:bodyPr/>
          <a:lstStyle/>
          <a:p>
            <a:r>
              <a:rPr lang="ru-RU" smtClean="0"/>
              <a:t>Образец заголовка</a:t>
            </a:r>
            <a:endParaRPr lang="en-US"/>
          </a:p>
        </p:txBody>
      </p:sp>
      <p:sp>
        <p:nvSpPr>
          <p:cNvPr id="10" name="Content Placeholder 9"/>
          <p:cNvSpPr>
            <a:spLocks noGrp="1"/>
          </p:cNvSpPr>
          <p:nvPr>
            <p:ph sz="quarter" idx="13"/>
          </p:nvPr>
        </p:nvSpPr>
        <p:spPr>
          <a:xfrm>
            <a:off x="1143000" y="731520"/>
            <a:ext cx="6400800" cy="3474720"/>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Tree>
  </p:cSld>
  <p:clrMapOvr>
    <a:masterClrMapping/>
  </p:clrMapOvr>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spTree>
      <p:nvGrpSpPr>
        <p:cNvPr id="1" name=""/>
        <p:cNvGrpSpPr/>
        <p:nvPr/>
      </p:nvGrpSpPr>
      <p:grpSpPr>
        <a:xfrm>
          <a:off x="0" y="0"/>
          <a:ext cx="0" cy="0"/>
          <a:chOff x="0" y="0"/>
          <a:chExt cx="0" cy="0"/>
        </a:xfrm>
      </p:grpSpPr>
      <p:sp>
        <p:nvSpPr>
          <p:cNvPr id="7" name="Rectangle 6"/>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1"/>
          <p:cNvSpPr>
            <a:spLocks noGrp="1"/>
          </p:cNvSpPr>
          <p:nvPr>
            <p:ph type="title"/>
          </p:nvPr>
        </p:nvSpPr>
        <p:spPr>
          <a:xfrm>
            <a:off x="2033195" y="2172648"/>
            <a:ext cx="5966666" cy="2423346"/>
          </a:xfrm>
          <a:effectLst/>
        </p:spPr>
        <p:txBody>
          <a:bodyPr anchor="b"/>
          <a:lstStyle>
            <a:lvl1pPr algn="r">
              <a:defRPr sz="4600" b="1" cap="none" baseline="0"/>
            </a:lvl1pPr>
          </a:lstStyle>
          <a:p>
            <a:r>
              <a:rPr lang="ru-RU" smtClean="0"/>
              <a:t>Образец заголовка</a:t>
            </a:r>
            <a:endParaRPr lang="en-US" dirty="0"/>
          </a:p>
        </p:txBody>
      </p:sp>
      <p:sp>
        <p:nvSpPr>
          <p:cNvPr id="3" name="Text Placeholder 2"/>
          <p:cNvSpPr>
            <a:spLocks noGrp="1"/>
          </p:cNvSpPr>
          <p:nvPr>
            <p:ph type="body" idx="1"/>
          </p:nvPr>
        </p:nvSpPr>
        <p:spPr>
          <a:xfrm>
            <a:off x="2022438" y="4607511"/>
            <a:ext cx="5970494" cy="835460"/>
          </a:xfrm>
        </p:spPr>
        <p:txBody>
          <a:bodyPr anchor="t"/>
          <a:lstStyle>
            <a:lvl1pPr marL="0" indent="0" algn="r">
              <a:buNone/>
              <a:defRPr sz="2000">
                <a:solidFill>
                  <a:schemeClr val="tx2"/>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ru-RU" smtClean="0"/>
              <a:t>Образец текста</a:t>
            </a:r>
          </a:p>
        </p:txBody>
      </p:sp>
      <p:sp>
        <p:nvSpPr>
          <p:cNvPr id="4" name="Date Placeholder 3"/>
          <p:cNvSpPr>
            <a:spLocks noGrp="1"/>
          </p:cNvSpPr>
          <p:nvPr>
            <p:ph type="dt" sz="half" idx="10"/>
          </p:nvPr>
        </p:nvSpPr>
        <p:spPr/>
        <p:txBody>
          <a:bodyPr/>
          <a:lstStyle/>
          <a:p>
            <a:fld id="{CAB2B9A9-A26D-48F0-823D-E49852DF313F}" type="datetimeFigureOut">
              <a:rPr lang="ru-RU" smtClean="0"/>
              <a:t>16.06.2021</a:t>
            </a:fld>
            <a:endParaRPr lang="ru-RU"/>
          </a:p>
        </p:txBody>
      </p:sp>
      <p:sp>
        <p:nvSpPr>
          <p:cNvPr id="5" name="Footer Placeholder 4"/>
          <p:cNvSpPr>
            <a:spLocks noGrp="1"/>
          </p:cNvSpPr>
          <p:nvPr>
            <p:ph type="ftr" sz="quarter" idx="11"/>
          </p:nvPr>
        </p:nvSpPr>
        <p:spPr/>
        <p:txBody>
          <a:bodyPr/>
          <a:lstStyle/>
          <a:p>
            <a:endParaRPr lang="ru-RU"/>
          </a:p>
        </p:txBody>
      </p:sp>
      <p:sp>
        <p:nvSpPr>
          <p:cNvPr id="6" name="Slide Number Placeholder 5"/>
          <p:cNvSpPr>
            <a:spLocks noGrp="1"/>
          </p:cNvSpPr>
          <p:nvPr>
            <p:ph type="sldNum" sz="quarter" idx="12"/>
          </p:nvPr>
        </p:nvSpPr>
        <p:spPr/>
        <p:txBody>
          <a:bodyPr/>
          <a:lstStyle/>
          <a:p>
            <a:fld id="{826632F4-13D8-490D-AC10-93EF3CCF0373}" type="slidenum">
              <a:rPr lang="ru-RU" smtClean="0"/>
              <a:t>‹#›</a:t>
            </a:fld>
            <a:endParaRPr lang="ru-RU"/>
          </a:p>
        </p:txBody>
      </p:sp>
    </p:spTree>
  </p:cSld>
  <p:clrMapOvr>
    <a:masterClrMapping/>
  </p:clrMapOvr>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5" name="Date Placeholder 4"/>
          <p:cNvSpPr>
            <a:spLocks noGrp="1"/>
          </p:cNvSpPr>
          <p:nvPr>
            <p:ph type="dt" sz="half" idx="10"/>
          </p:nvPr>
        </p:nvSpPr>
        <p:spPr/>
        <p:txBody>
          <a:bodyPr/>
          <a:lstStyle/>
          <a:p>
            <a:fld id="{CAB2B9A9-A26D-48F0-823D-E49852DF313F}" type="datetimeFigureOut">
              <a:rPr lang="ru-RU" smtClean="0"/>
              <a:t>16.06.2021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826632F4-13D8-490D-AC10-93EF3CCF0373}" type="slidenum">
              <a:rPr lang="ru-RU" smtClean="0"/>
              <a:t>‹#›</a:t>
            </a:fld>
            <a:endParaRPr lang="ru-RU"/>
          </a:p>
        </p:txBody>
      </p:sp>
      <p:sp>
        <p:nvSpPr>
          <p:cNvPr id="8" name="Title 7"/>
          <p:cNvSpPr>
            <a:spLocks noGrp="1"/>
          </p:cNvSpPr>
          <p:nvPr>
            <p:ph type="title"/>
          </p:nvPr>
        </p:nvSpPr>
        <p:spPr/>
        <p:txBody>
          <a:bodyPr/>
          <a:lstStyle/>
          <a:p>
            <a:r>
              <a:rPr lang="ru-RU" smtClean="0"/>
              <a:t>Образец заголовка</a:t>
            </a:r>
            <a:endParaRPr lang="en-US"/>
          </a:p>
        </p:txBody>
      </p:sp>
      <p:sp>
        <p:nvSpPr>
          <p:cNvPr id="9" name="Content Placeholder 8"/>
          <p:cNvSpPr>
            <a:spLocks noGrp="1"/>
          </p:cNvSpPr>
          <p:nvPr>
            <p:ph sz="quarter" idx="13"/>
          </p:nvPr>
        </p:nvSpPr>
        <p:spPr>
          <a:xfrm>
            <a:off x="1142999" y="731519"/>
            <a:ext cx="3346704" cy="3474720"/>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
        <p:nvSpPr>
          <p:cNvPr id="11" name="Content Placeholder 10"/>
          <p:cNvSpPr>
            <a:spLocks noGrp="1"/>
          </p:cNvSpPr>
          <p:nvPr>
            <p:ph sz="quarter" idx="14"/>
          </p:nvPr>
        </p:nvSpPr>
        <p:spPr>
          <a:xfrm>
            <a:off x="4645152" y="731520"/>
            <a:ext cx="3346704" cy="3474720"/>
          </a:xfrm>
        </p:spPr>
        <p:txBody>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a:p>
        </p:txBody>
      </p:sp>
    </p:spTree>
  </p:cSld>
  <p:clrMapOvr>
    <a:masterClrMapping/>
  </p:clrMapOvr>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3" name="Text Placeholder 2"/>
          <p:cNvSpPr>
            <a:spLocks noGrp="1"/>
          </p:cNvSpPr>
          <p:nvPr>
            <p:ph type="body" idx="1"/>
          </p:nvPr>
        </p:nvSpPr>
        <p:spPr>
          <a:xfrm>
            <a:off x="1143000"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ru-RU" smtClean="0"/>
              <a:t>Образец текста</a:t>
            </a:r>
          </a:p>
        </p:txBody>
      </p:sp>
      <p:sp>
        <p:nvSpPr>
          <p:cNvPr id="4" name="Content Placeholder 3"/>
          <p:cNvSpPr>
            <a:spLocks noGrp="1"/>
          </p:cNvSpPr>
          <p:nvPr>
            <p:ph sz="half" idx="2"/>
          </p:nvPr>
        </p:nvSpPr>
        <p:spPr>
          <a:xfrm>
            <a:off x="1156447" y="1400327"/>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5" name="Text Placeholder 4"/>
          <p:cNvSpPr>
            <a:spLocks noGrp="1"/>
          </p:cNvSpPr>
          <p:nvPr>
            <p:ph type="body" sz="quarter" idx="3"/>
          </p:nvPr>
        </p:nvSpPr>
        <p:spPr>
          <a:xfrm>
            <a:off x="4647302" y="731520"/>
            <a:ext cx="3346704" cy="639762"/>
          </a:xfrm>
        </p:spPr>
        <p:txBody>
          <a:bodyPr anchor="b">
            <a:noAutofit/>
          </a:bodyPr>
          <a:lstStyle>
            <a:lvl1pPr marL="0" indent="0" algn="ctr">
              <a:buNone/>
              <a:defRPr lang="en-US" sz="2400" b="1" i="0" kern="1200" dirty="0" smtClean="0">
                <a:gradFill>
                  <a:gsLst>
                    <a:gs pos="0">
                      <a:schemeClr val="tx1"/>
                    </a:gs>
                    <a:gs pos="40000">
                      <a:schemeClr val="tx1">
                        <a:lumMod val="75000"/>
                        <a:lumOff val="25000"/>
                      </a:schemeClr>
                    </a:gs>
                    <a:gs pos="100000">
                      <a:schemeClr val="tx2">
                        <a:alpha val="65000"/>
                      </a:schemeClr>
                    </a:gs>
                  </a:gsLst>
                  <a:lin ang="5400000" scaled="0"/>
                </a:gradFill>
                <a:effectLst/>
                <a:latin typeface="+mj-lt"/>
                <a:ea typeface="+mj-ea"/>
                <a:cs typeface="+mj-cs"/>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marL="0" lvl="0" indent="0" algn="ctr" defTabSz="914400" rtl="0" eaLnBrk="1" latinLnBrk="0" hangingPunct="1">
              <a:spcBef>
                <a:spcPct val="20000"/>
              </a:spcBef>
              <a:spcAft>
                <a:spcPts val="300"/>
              </a:spcAft>
              <a:buClr>
                <a:schemeClr val="accent6">
                  <a:lumMod val="75000"/>
                </a:schemeClr>
              </a:buClr>
              <a:buSzPct val="130000"/>
              <a:buFont typeface="Georgia" pitchFamily="18" charset="0"/>
              <a:buNone/>
            </a:pPr>
            <a:r>
              <a:rPr lang="ru-RU" smtClean="0"/>
              <a:t>Образец текста</a:t>
            </a:r>
          </a:p>
        </p:txBody>
      </p:sp>
      <p:sp>
        <p:nvSpPr>
          <p:cNvPr id="6" name="Content Placeholder 5"/>
          <p:cNvSpPr>
            <a:spLocks noGrp="1"/>
          </p:cNvSpPr>
          <p:nvPr>
            <p:ph sz="quarter" idx="4"/>
          </p:nvPr>
        </p:nvSpPr>
        <p:spPr>
          <a:xfrm>
            <a:off x="4645025" y="1399032"/>
            <a:ext cx="3346704" cy="2743200"/>
          </a:xfrm>
        </p:spPr>
        <p:txBody>
          <a:bodyPr>
            <a:normAutofit/>
          </a:bodyPr>
          <a:lstStyle>
            <a:lvl1pPr>
              <a:defRPr sz="1800"/>
            </a:lvl1pPr>
            <a:lvl2pPr>
              <a:defRPr sz="1800"/>
            </a:lvl2pPr>
            <a:lvl3pPr>
              <a:defRPr sz="1600"/>
            </a:lvl3pPr>
            <a:lvl4pPr>
              <a:defRPr sz="1600"/>
            </a:lvl4pPr>
            <a:lvl5pPr>
              <a:defRPr sz="1600"/>
            </a:lvl5pPr>
            <a:lvl6pPr>
              <a:defRPr sz="1600"/>
            </a:lvl6pPr>
            <a:lvl7pPr>
              <a:defRPr sz="1600"/>
            </a:lvl7pPr>
            <a:lvl8pPr>
              <a:defRPr sz="1600"/>
            </a:lvl8pPr>
            <a:lvl9pPr>
              <a:defRPr sz="16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7" name="Date Placeholder 6"/>
          <p:cNvSpPr>
            <a:spLocks noGrp="1"/>
          </p:cNvSpPr>
          <p:nvPr>
            <p:ph type="dt" sz="half" idx="10"/>
          </p:nvPr>
        </p:nvSpPr>
        <p:spPr/>
        <p:txBody>
          <a:bodyPr/>
          <a:lstStyle/>
          <a:p>
            <a:fld id="{CAB2B9A9-A26D-48F0-823D-E49852DF313F}" type="datetimeFigureOut">
              <a:rPr lang="ru-RU" smtClean="0"/>
              <a:t>16.06.2021</a:t>
            </a:fld>
            <a:endParaRPr lang="ru-RU"/>
          </a:p>
        </p:txBody>
      </p:sp>
      <p:sp>
        <p:nvSpPr>
          <p:cNvPr id="8" name="Footer Placeholder 7"/>
          <p:cNvSpPr>
            <a:spLocks noGrp="1"/>
          </p:cNvSpPr>
          <p:nvPr>
            <p:ph type="ftr" sz="quarter" idx="11"/>
          </p:nvPr>
        </p:nvSpPr>
        <p:spPr/>
        <p:txBody>
          <a:bodyPr/>
          <a:lstStyle/>
          <a:p>
            <a:endParaRPr lang="ru-RU"/>
          </a:p>
        </p:txBody>
      </p:sp>
      <p:sp>
        <p:nvSpPr>
          <p:cNvPr id="9" name="Slide Number Placeholder 8"/>
          <p:cNvSpPr>
            <a:spLocks noGrp="1"/>
          </p:cNvSpPr>
          <p:nvPr>
            <p:ph type="sldNum" sz="quarter" idx="12"/>
          </p:nvPr>
        </p:nvSpPr>
        <p:spPr/>
        <p:txBody>
          <a:bodyPr/>
          <a:lstStyle/>
          <a:p>
            <a:fld id="{826632F4-13D8-490D-AC10-93EF3CCF0373}" type="slidenum">
              <a:rPr lang="ru-RU" smtClean="0"/>
              <a:t>‹#›</a:t>
            </a:fld>
            <a:endParaRPr lang="ru-RU"/>
          </a:p>
        </p:txBody>
      </p:sp>
      <p:sp>
        <p:nvSpPr>
          <p:cNvPr id="10" name="Title 9"/>
          <p:cNvSpPr>
            <a:spLocks noGrp="1"/>
          </p:cNvSpPr>
          <p:nvPr>
            <p:ph type="title"/>
          </p:nvPr>
        </p:nvSpPr>
        <p:spPr/>
        <p:txBody>
          <a:bodyPr/>
          <a:lstStyle/>
          <a:p>
            <a:r>
              <a:rPr lang="ru-RU" smtClean="0"/>
              <a:t>Образец заголовка</a:t>
            </a:r>
            <a:endParaRPr lang="en-US" dirty="0"/>
          </a:p>
        </p:txBody>
      </p:sp>
    </p:spTree>
  </p:cSld>
  <p:clrMapOvr>
    <a:masterClrMapping/>
  </p:clrMapOvr>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ru-RU" smtClean="0"/>
              <a:t>Образец заголовка</a:t>
            </a:r>
            <a:endParaRPr lang="en-US" dirty="0"/>
          </a:p>
        </p:txBody>
      </p:sp>
      <p:sp>
        <p:nvSpPr>
          <p:cNvPr id="3" name="Date Placeholder 2"/>
          <p:cNvSpPr>
            <a:spLocks noGrp="1"/>
          </p:cNvSpPr>
          <p:nvPr>
            <p:ph type="dt" sz="half" idx="10"/>
          </p:nvPr>
        </p:nvSpPr>
        <p:spPr/>
        <p:txBody>
          <a:bodyPr/>
          <a:lstStyle/>
          <a:p>
            <a:fld id="{CAB2B9A9-A26D-48F0-823D-E49852DF313F}" type="datetimeFigureOut">
              <a:rPr lang="ru-RU" smtClean="0"/>
              <a:t>16.06.2021</a:t>
            </a:fld>
            <a:endParaRPr lang="ru-RU"/>
          </a:p>
        </p:txBody>
      </p:sp>
      <p:sp>
        <p:nvSpPr>
          <p:cNvPr id="4" name="Footer Placeholder 3"/>
          <p:cNvSpPr>
            <a:spLocks noGrp="1"/>
          </p:cNvSpPr>
          <p:nvPr>
            <p:ph type="ftr" sz="quarter" idx="11"/>
          </p:nvPr>
        </p:nvSpPr>
        <p:spPr/>
        <p:txBody>
          <a:bodyPr/>
          <a:lstStyle/>
          <a:p>
            <a:endParaRPr lang="ru-RU"/>
          </a:p>
        </p:txBody>
      </p:sp>
      <p:sp>
        <p:nvSpPr>
          <p:cNvPr id="5" name="Slide Number Placeholder 4"/>
          <p:cNvSpPr>
            <a:spLocks noGrp="1"/>
          </p:cNvSpPr>
          <p:nvPr>
            <p:ph type="sldNum" sz="quarter" idx="12"/>
          </p:nvPr>
        </p:nvSpPr>
        <p:spPr/>
        <p:txBody>
          <a:bodyPr/>
          <a:lstStyle/>
          <a:p>
            <a:fld id="{826632F4-13D8-490D-AC10-93EF3CCF0373}" type="slidenum">
              <a:rPr lang="ru-RU" smtClean="0"/>
              <a:t>‹#›</a:t>
            </a:fld>
            <a:endParaRPr lang="ru-RU"/>
          </a:p>
        </p:txBody>
      </p:sp>
    </p:spTree>
  </p:cSld>
  <p:clrMapOvr>
    <a:masterClrMapping/>
  </p:clrMapOvr>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AB2B9A9-A26D-48F0-823D-E49852DF313F}" type="datetimeFigureOut">
              <a:rPr lang="ru-RU" smtClean="0"/>
              <a:t>16.06.2021</a:t>
            </a:fld>
            <a:endParaRPr lang="ru-RU"/>
          </a:p>
        </p:txBody>
      </p:sp>
      <p:sp>
        <p:nvSpPr>
          <p:cNvPr id="3" name="Footer Placeholder 2"/>
          <p:cNvSpPr>
            <a:spLocks noGrp="1"/>
          </p:cNvSpPr>
          <p:nvPr>
            <p:ph type="ftr" sz="quarter" idx="11"/>
          </p:nvPr>
        </p:nvSpPr>
        <p:spPr/>
        <p:txBody>
          <a:bodyPr/>
          <a:lstStyle/>
          <a:p>
            <a:endParaRPr lang="ru-RU"/>
          </a:p>
        </p:txBody>
      </p:sp>
      <p:sp>
        <p:nvSpPr>
          <p:cNvPr id="4" name="Slide Number Placeholder 3"/>
          <p:cNvSpPr>
            <a:spLocks noGrp="1"/>
          </p:cNvSpPr>
          <p:nvPr>
            <p:ph type="sldNum" sz="quarter" idx="12"/>
          </p:nvPr>
        </p:nvSpPr>
        <p:spPr/>
        <p:txBody>
          <a:bodyPr/>
          <a:lstStyle/>
          <a:p>
            <a:fld id="{826632F4-13D8-490D-AC10-93EF3CCF0373}" type="slidenum">
              <a:rPr lang="ru-RU" smtClean="0"/>
              <a:t>‹#›</a:t>
            </a:fld>
            <a:endParaRPr lang="ru-RU"/>
          </a:p>
        </p:txBody>
      </p:sp>
    </p:spTree>
  </p:cSld>
  <p:clrMapOvr>
    <a:masterClrMapping/>
  </p:clrMapOvr>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Title 1"/>
          <p:cNvSpPr>
            <a:spLocks noGrp="1"/>
          </p:cNvSpPr>
          <p:nvPr>
            <p:ph type="title"/>
          </p:nvPr>
        </p:nvSpPr>
        <p:spPr>
          <a:xfrm>
            <a:off x="839095" y="2209800"/>
            <a:ext cx="3636085" cy="1258493"/>
          </a:xfrm>
          <a:effectLst/>
        </p:spPr>
        <p:txBody>
          <a:bodyPr anchor="b">
            <a:noAutofit/>
          </a:bodyPr>
          <a:lstStyle>
            <a:lvl1pPr marL="228600" indent="-228600" algn="l">
              <a:defRPr sz="2800" b="1">
                <a:effectLst/>
              </a:defRPr>
            </a:lvl1pPr>
          </a:lstStyle>
          <a:p>
            <a:r>
              <a:rPr lang="ru-RU" smtClean="0"/>
              <a:t>Образец заголовка</a:t>
            </a:r>
            <a:endParaRPr lang="en-US" dirty="0"/>
          </a:p>
        </p:txBody>
      </p:sp>
      <p:sp>
        <p:nvSpPr>
          <p:cNvPr id="3" name="Content Placeholder 2"/>
          <p:cNvSpPr>
            <a:spLocks noGrp="1"/>
          </p:cNvSpPr>
          <p:nvPr>
            <p:ph idx="1"/>
          </p:nvPr>
        </p:nvSpPr>
        <p:spPr>
          <a:xfrm>
            <a:off x="4593515" y="731520"/>
            <a:ext cx="4017085" cy="4894730"/>
          </a:xfrm>
        </p:spPr>
        <p:txBody>
          <a:bodyPr anchor="ctr"/>
          <a:lstStyle>
            <a:lvl1pPr>
              <a:defRPr sz="2200"/>
            </a:lvl1pPr>
            <a:lvl2pPr>
              <a:defRPr sz="2000"/>
            </a:lvl2pPr>
            <a:lvl3pPr>
              <a:defRPr sz="1800"/>
            </a:lvl3pPr>
            <a:lvl4pPr>
              <a:defRPr sz="1600"/>
            </a:lvl4pPr>
            <a:lvl5pPr>
              <a:defRPr sz="1400"/>
            </a:lvl5pPr>
            <a:lvl6pPr>
              <a:defRPr sz="2000"/>
            </a:lvl6pPr>
            <a:lvl7pPr>
              <a:defRPr sz="2000"/>
            </a:lvl7pPr>
            <a:lvl8pPr>
              <a:defRPr sz="2000"/>
            </a:lvl8pPr>
            <a:lvl9pPr>
              <a:defRPr sz="2000"/>
            </a:lvl9p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Text Placeholder 3"/>
          <p:cNvSpPr>
            <a:spLocks noGrp="1"/>
          </p:cNvSpPr>
          <p:nvPr>
            <p:ph type="body" sz="half" idx="2"/>
          </p:nvPr>
        </p:nvSpPr>
        <p:spPr>
          <a:xfrm>
            <a:off x="1075765" y="3497802"/>
            <a:ext cx="3388660" cy="2139518"/>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CAB2B9A9-A26D-48F0-823D-E49852DF313F}" type="datetimeFigureOut">
              <a:rPr lang="ru-RU" smtClean="0"/>
              <a:t>16.06.2021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826632F4-13D8-490D-AC10-93EF3CCF0373}" type="slidenum">
              <a:rPr lang="ru-RU" smtClean="0"/>
              <a:t>‹#›</a:t>
            </a:fld>
            <a:endParaRPr lang="ru-RU"/>
          </a:p>
        </p:txBody>
      </p:sp>
    </p:spTree>
  </p:cSld>
  <p:clrMapOvr>
    <a:masterClrMapping/>
  </p:clrMapOvr>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Рисунок с подписью">
    <p:spTree>
      <p:nvGrpSpPr>
        <p:cNvPr id="1" name=""/>
        <p:cNvGrpSpPr/>
        <p:nvPr/>
      </p:nvGrpSpPr>
      <p:grpSpPr>
        <a:xfrm>
          <a:off x="0" y="0"/>
          <a:ext cx="0" cy="0"/>
          <a:chOff x="0" y="0"/>
          <a:chExt cx="0" cy="0"/>
        </a:xfrm>
      </p:grpSpPr>
      <p:sp>
        <p:nvSpPr>
          <p:cNvPr id="8" name="Rectangle 7"/>
          <p:cNvSpPr/>
          <p:nvPr/>
        </p:nvSpPr>
        <p:spPr>
          <a:xfrm>
            <a:off x="0" y="3866920"/>
            <a:ext cx="9144000" cy="2991080"/>
          </a:xfrm>
          <a:prstGeom prst="rect">
            <a:avLst/>
          </a:prstGeom>
          <a:gradFill>
            <a:gsLst>
              <a:gs pos="0">
                <a:schemeClr val="bg1">
                  <a:alpha val="92000"/>
                </a:schemeClr>
              </a:gs>
              <a:gs pos="37000">
                <a:schemeClr val="bg1">
                  <a:alpha val="77000"/>
                </a:schemeClr>
              </a:gs>
              <a:gs pos="100000">
                <a:schemeClr val="bg2">
                  <a:alpha val="80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9" name="Rectangle 8"/>
          <p:cNvSpPr/>
          <p:nvPr/>
        </p:nvSpPr>
        <p:spPr>
          <a:xfrm>
            <a:off x="0" y="0"/>
            <a:ext cx="9144000" cy="3866920"/>
          </a:xfrm>
          <a:prstGeom prst="rect">
            <a:avLst/>
          </a:prstGeom>
          <a:gradFill flip="none" rotWithShape="1">
            <a:gsLst>
              <a:gs pos="0">
                <a:schemeClr val="bg1">
                  <a:alpha val="90000"/>
                </a:schemeClr>
              </a:gs>
              <a:gs pos="48000">
                <a:schemeClr val="bg1">
                  <a:alpha val="63000"/>
                </a:schemeClr>
              </a:gs>
              <a:gs pos="100000">
                <a:schemeClr val="bg2">
                  <a:alpha val="80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10" name="Rectangle 9"/>
          <p:cNvSpPr/>
          <p:nvPr/>
        </p:nvSpPr>
        <p:spPr>
          <a:xfrm>
            <a:off x="0" y="2652311"/>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Oval 10"/>
          <p:cNvSpPr/>
          <p:nvPr/>
        </p:nvSpPr>
        <p:spPr>
          <a:xfrm>
            <a:off x="0" y="1600200"/>
            <a:ext cx="9144000" cy="5105400"/>
          </a:xfrm>
          <a:prstGeom prst="ellipse">
            <a:avLst/>
          </a:prstGeom>
          <a:gradFill flip="none" rotWithShape="1">
            <a:gsLst>
              <a:gs pos="0">
                <a:schemeClr val="bg1"/>
              </a:gs>
              <a:gs pos="54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3" name="Picture Placeholder 2"/>
          <p:cNvSpPr>
            <a:spLocks noGrp="1"/>
          </p:cNvSpPr>
          <p:nvPr>
            <p:ph type="pic" idx="1"/>
          </p:nvPr>
        </p:nvSpPr>
        <p:spPr>
          <a:xfrm>
            <a:off x="4475175" y="1143000"/>
            <a:ext cx="4114800" cy="3127806"/>
          </a:xfrm>
          <a:prstGeom prst="roundRect">
            <a:avLst>
              <a:gd name="adj" fmla="val 4230"/>
            </a:avLst>
          </a:prstGeom>
          <a:solidFill>
            <a:schemeClr val="bg2">
              <a:lumMod val="90000"/>
            </a:schemeClr>
          </a:solidFill>
          <a:effectLst>
            <a:reflection blurRad="4350" stA="23000" endA="300" endPos="28000" dir="5400000" sy="-100000" algn="bl" rotWithShape="0"/>
          </a:effectLst>
          <a:scene3d>
            <a:camera prst="perspectiveContrastingLeftFacing" fov="1800000">
              <a:rot lat="300000" lon="2100000" rev="0"/>
            </a:camera>
            <a:lightRig rig="balanced" dir="t"/>
          </a:scene3d>
          <a:sp3d>
            <a:bevelT w="50800" h="50800"/>
          </a:sp3d>
        </p:spPr>
        <p:txBody>
          <a:bodyPr>
            <a:normAutofit/>
            <a:flatTx/>
          </a:bodyPr>
          <a:lstStyle>
            <a:lvl1pPr marL="0" indent="0" algn="ctr">
              <a:buNone/>
              <a:defRPr sz="20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ru-RU" smtClean="0"/>
              <a:t>Вставка рисунка</a:t>
            </a:r>
            <a:endParaRPr lang="en-US" dirty="0"/>
          </a:p>
        </p:txBody>
      </p:sp>
      <p:sp>
        <p:nvSpPr>
          <p:cNvPr id="4" name="Text Placeholder 3"/>
          <p:cNvSpPr>
            <a:spLocks noGrp="1"/>
          </p:cNvSpPr>
          <p:nvPr>
            <p:ph type="body" sz="half" idx="2"/>
          </p:nvPr>
        </p:nvSpPr>
        <p:spPr>
          <a:xfrm>
            <a:off x="877887" y="1010486"/>
            <a:ext cx="3694114" cy="2163020"/>
          </a:xfrm>
        </p:spPr>
        <p:txBody>
          <a:bodyPr anchor="b"/>
          <a:lstStyle>
            <a:lvl1pPr marL="182880" indent="-182880">
              <a:buFont typeface="Georgia" pitchFamily="18" charset="0"/>
              <a:buChar char="*"/>
              <a:defRPr sz="16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ru-RU" smtClean="0"/>
              <a:t>Образец текста</a:t>
            </a:r>
          </a:p>
        </p:txBody>
      </p:sp>
      <p:sp>
        <p:nvSpPr>
          <p:cNvPr id="5" name="Date Placeholder 4"/>
          <p:cNvSpPr>
            <a:spLocks noGrp="1"/>
          </p:cNvSpPr>
          <p:nvPr>
            <p:ph type="dt" sz="half" idx="10"/>
          </p:nvPr>
        </p:nvSpPr>
        <p:spPr/>
        <p:txBody>
          <a:bodyPr/>
          <a:lstStyle/>
          <a:p>
            <a:fld id="{CAB2B9A9-A26D-48F0-823D-E49852DF313F}" type="datetimeFigureOut">
              <a:rPr lang="ru-RU" smtClean="0"/>
              <a:t>16.06.2021</a:t>
            </a:fld>
            <a:endParaRPr lang="ru-RU"/>
          </a:p>
        </p:txBody>
      </p:sp>
      <p:sp>
        <p:nvSpPr>
          <p:cNvPr id="6" name="Footer Placeholder 5"/>
          <p:cNvSpPr>
            <a:spLocks noGrp="1"/>
          </p:cNvSpPr>
          <p:nvPr>
            <p:ph type="ftr" sz="quarter" idx="11"/>
          </p:nvPr>
        </p:nvSpPr>
        <p:spPr/>
        <p:txBody>
          <a:bodyPr/>
          <a:lstStyle/>
          <a:p>
            <a:endParaRPr lang="ru-RU"/>
          </a:p>
        </p:txBody>
      </p:sp>
      <p:sp>
        <p:nvSpPr>
          <p:cNvPr id="7" name="Slide Number Placeholder 6"/>
          <p:cNvSpPr>
            <a:spLocks noGrp="1"/>
          </p:cNvSpPr>
          <p:nvPr>
            <p:ph type="sldNum" sz="quarter" idx="12"/>
          </p:nvPr>
        </p:nvSpPr>
        <p:spPr/>
        <p:txBody>
          <a:bodyPr/>
          <a:lstStyle/>
          <a:p>
            <a:fld id="{826632F4-13D8-490D-AC10-93EF3CCF0373}" type="slidenum">
              <a:rPr lang="ru-RU" smtClean="0"/>
              <a:t>‹#›</a:t>
            </a:fld>
            <a:endParaRPr lang="ru-RU"/>
          </a:p>
        </p:txBody>
      </p:sp>
      <p:sp>
        <p:nvSpPr>
          <p:cNvPr id="2" name="Title 1"/>
          <p:cNvSpPr>
            <a:spLocks noGrp="1"/>
          </p:cNvSpPr>
          <p:nvPr>
            <p:ph type="title"/>
          </p:nvPr>
        </p:nvSpPr>
        <p:spPr>
          <a:xfrm>
            <a:off x="727268" y="4464421"/>
            <a:ext cx="6383538" cy="1143000"/>
          </a:xfrm>
        </p:spPr>
        <p:txBody>
          <a:bodyPr anchor="b">
            <a:noAutofit/>
          </a:bodyPr>
          <a:lstStyle>
            <a:lvl1pPr algn="l">
              <a:defRPr sz="4600" b="1"/>
            </a:lvl1pPr>
          </a:lstStyle>
          <a:p>
            <a:r>
              <a:rPr lang="ru-RU" smtClean="0"/>
              <a:t>Образец заголовка</a:t>
            </a:r>
            <a:endParaRPr lang="en-US" dirty="0"/>
          </a:p>
        </p:txBody>
      </p:sp>
    </p:spTree>
  </p:cSld>
  <p:clrMapOvr>
    <a:masterClrMapping/>
  </p:clrMapOvr>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2">
        <a:schemeClr val="bg2"/>
      </p:bgRef>
    </p:bg>
    <p:spTree>
      <p:nvGrpSpPr>
        <p:cNvPr id="1" name=""/>
        <p:cNvGrpSpPr/>
        <p:nvPr/>
      </p:nvGrpSpPr>
      <p:grpSpPr>
        <a:xfrm>
          <a:off x="0" y="0"/>
          <a:ext cx="0" cy="0"/>
          <a:chOff x="0" y="0"/>
          <a:chExt cx="0" cy="0"/>
        </a:xfrm>
      </p:grpSpPr>
      <p:sp>
        <p:nvSpPr>
          <p:cNvPr id="7" name="Rectangle 6"/>
          <p:cNvSpPr/>
          <p:nvPr/>
        </p:nvSpPr>
        <p:spPr>
          <a:xfrm>
            <a:off x="0" y="5105400"/>
            <a:ext cx="9144000" cy="1752600"/>
          </a:xfrm>
          <a:prstGeom prst="rect">
            <a:avLst/>
          </a:prstGeom>
          <a:gradFill>
            <a:gsLst>
              <a:gs pos="0">
                <a:schemeClr val="bg1">
                  <a:alpha val="91000"/>
                </a:schemeClr>
              </a:gs>
              <a:gs pos="37000">
                <a:schemeClr val="bg1">
                  <a:alpha val="76000"/>
                </a:schemeClr>
              </a:gs>
              <a:gs pos="100000">
                <a:schemeClr val="bg2">
                  <a:alpha val="79000"/>
                </a:schemeClr>
              </a:gs>
            </a:gsLst>
            <a:path path="circle">
              <a:fillToRect l="50000" t="50000" r="50000" b="50000"/>
            </a:path>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8" name="Rectangle 7"/>
          <p:cNvSpPr/>
          <p:nvPr/>
        </p:nvSpPr>
        <p:spPr>
          <a:xfrm>
            <a:off x="0" y="0"/>
            <a:ext cx="9144000" cy="5105400"/>
          </a:xfrm>
          <a:prstGeom prst="rect">
            <a:avLst/>
          </a:prstGeom>
          <a:gradFill flip="none" rotWithShape="1">
            <a:gsLst>
              <a:gs pos="0">
                <a:schemeClr val="bg1">
                  <a:alpha val="89000"/>
                </a:schemeClr>
              </a:gs>
              <a:gs pos="48000">
                <a:schemeClr val="bg1">
                  <a:alpha val="62000"/>
                </a:schemeClr>
              </a:gs>
              <a:gs pos="100000">
                <a:schemeClr val="bg2">
                  <a:alpha val="7900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9" name="Rectangle 8"/>
          <p:cNvSpPr/>
          <p:nvPr/>
        </p:nvSpPr>
        <p:spPr>
          <a:xfrm>
            <a:off x="0" y="3768304"/>
            <a:ext cx="9144000" cy="2286000"/>
          </a:xfrm>
          <a:prstGeom prst="rect">
            <a:avLst/>
          </a:prstGeom>
          <a:gradFill flip="none" rotWithShape="1">
            <a:gsLst>
              <a:gs pos="0">
                <a:schemeClr val="bg1">
                  <a:alpha val="0"/>
                </a:schemeClr>
              </a:gs>
              <a:gs pos="29000">
                <a:schemeClr val="bg1">
                  <a:alpha val="30000"/>
                </a:schemeClr>
              </a:gs>
              <a:gs pos="45000">
                <a:schemeClr val="bg2">
                  <a:alpha val="40000"/>
                </a:schemeClr>
              </a:gs>
              <a:gs pos="55000">
                <a:schemeClr val="bg1">
                  <a:alpha val="26000"/>
                </a:schemeClr>
              </a:gs>
              <a:gs pos="65000">
                <a:schemeClr val="bg2">
                  <a:alpha val="60000"/>
                </a:schemeClr>
              </a:gs>
              <a:gs pos="100000">
                <a:schemeClr val="bg1">
                  <a:alpha val="0"/>
                </a:schemeClr>
              </a:gs>
            </a:gsLst>
            <a:lin ang="54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Oval 9"/>
          <p:cNvSpPr/>
          <p:nvPr/>
        </p:nvSpPr>
        <p:spPr>
          <a:xfrm>
            <a:off x="0" y="1600200"/>
            <a:ext cx="9144000" cy="5105400"/>
          </a:xfrm>
          <a:prstGeom prst="ellipse">
            <a:avLst/>
          </a:prstGeom>
          <a:gradFill flip="none" rotWithShape="1">
            <a:gsLst>
              <a:gs pos="0">
                <a:schemeClr val="bg1"/>
              </a:gs>
              <a:gs pos="56000">
                <a:schemeClr val="bg1">
                  <a:alpha val="0"/>
                </a:schemeClr>
              </a:gs>
            </a:gsLst>
            <a:path path="circle">
              <a:fillToRect l="50000" t="50000" r="50000" b="50000"/>
            </a:path>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 name="Title Placeholder 1"/>
          <p:cNvSpPr>
            <a:spLocks noGrp="1"/>
          </p:cNvSpPr>
          <p:nvPr>
            <p:ph type="title"/>
          </p:nvPr>
        </p:nvSpPr>
        <p:spPr>
          <a:xfrm>
            <a:off x="1793289" y="4372168"/>
            <a:ext cx="6512511" cy="1143000"/>
          </a:xfrm>
          <a:prstGeom prst="rect">
            <a:avLst/>
          </a:prstGeom>
          <a:effectLst/>
        </p:spPr>
        <p:txBody>
          <a:bodyPr vert="horz" lIns="91440" tIns="45720" rIns="91440" bIns="45720" rtlCol="0" anchor="t" anchorCtr="0">
            <a:noAutofit/>
          </a:bodyPr>
          <a:lstStyle/>
          <a:p>
            <a:r>
              <a:rPr lang="ru-RU" smtClean="0"/>
              <a:t>Образец заголовка</a:t>
            </a:r>
            <a:endParaRPr lang="en-US" dirty="0"/>
          </a:p>
        </p:txBody>
      </p:sp>
      <p:sp>
        <p:nvSpPr>
          <p:cNvPr id="3" name="Text Placeholder 2"/>
          <p:cNvSpPr>
            <a:spLocks noGrp="1"/>
          </p:cNvSpPr>
          <p:nvPr>
            <p:ph type="body" idx="1"/>
          </p:nvPr>
        </p:nvSpPr>
        <p:spPr>
          <a:xfrm>
            <a:off x="1143000" y="732260"/>
            <a:ext cx="6400800" cy="3474720"/>
          </a:xfrm>
          <a:prstGeom prst="rect">
            <a:avLst/>
          </a:prstGeom>
        </p:spPr>
        <p:txBody>
          <a:bodyPr vert="horz" lIns="91440" tIns="45720" rIns="91440" bIns="45720" rtlCol="0">
            <a:normAutofit/>
          </a:bodyPr>
          <a:lstStyle/>
          <a:p>
            <a:pPr lvl="0"/>
            <a:r>
              <a:rPr lang="ru-RU" smtClean="0"/>
              <a:t>Образец текста</a:t>
            </a:r>
          </a:p>
          <a:p>
            <a:pPr lvl="1"/>
            <a:r>
              <a:rPr lang="ru-RU" smtClean="0"/>
              <a:t>Второй уровень</a:t>
            </a:r>
          </a:p>
          <a:p>
            <a:pPr lvl="2"/>
            <a:r>
              <a:rPr lang="ru-RU" smtClean="0"/>
              <a:t>Третий уровень</a:t>
            </a:r>
          </a:p>
          <a:p>
            <a:pPr lvl="3"/>
            <a:r>
              <a:rPr lang="ru-RU" smtClean="0"/>
              <a:t>Четвертый уровень</a:t>
            </a:r>
          </a:p>
          <a:p>
            <a:pPr lvl="4"/>
            <a:r>
              <a:rPr lang="ru-RU" smtClean="0"/>
              <a:t>Пятый уровень</a:t>
            </a:r>
            <a:endParaRPr lang="en-US" dirty="0"/>
          </a:p>
        </p:txBody>
      </p:sp>
      <p:sp>
        <p:nvSpPr>
          <p:cNvPr id="4" name="Date Placeholder 3"/>
          <p:cNvSpPr>
            <a:spLocks noGrp="1"/>
          </p:cNvSpPr>
          <p:nvPr>
            <p:ph type="dt" sz="half" idx="2"/>
          </p:nvPr>
        </p:nvSpPr>
        <p:spPr>
          <a:xfrm>
            <a:off x="6172200" y="6172200"/>
            <a:ext cx="2514600" cy="365125"/>
          </a:xfrm>
          <a:prstGeom prst="rect">
            <a:avLst/>
          </a:prstGeom>
        </p:spPr>
        <p:txBody>
          <a:bodyPr vert="horz" lIns="91440" tIns="45720" rIns="91440" bIns="45720" rtlCol="0" anchor="ctr"/>
          <a:lstStyle>
            <a:lvl1pPr algn="r">
              <a:defRPr sz="1100" b="1">
                <a:solidFill>
                  <a:schemeClr val="tx1">
                    <a:lumMod val="50000"/>
                    <a:lumOff val="50000"/>
                  </a:schemeClr>
                </a:solidFill>
              </a:defRPr>
            </a:lvl1pPr>
          </a:lstStyle>
          <a:p>
            <a:fld id="{CAB2B9A9-A26D-48F0-823D-E49852DF313F}" type="datetimeFigureOut">
              <a:rPr lang="ru-RU" smtClean="0"/>
              <a:t>16.06.2021</a:t>
            </a:fld>
            <a:endParaRPr lang="ru-RU"/>
          </a:p>
        </p:txBody>
      </p:sp>
      <p:sp>
        <p:nvSpPr>
          <p:cNvPr id="5" name="Footer Placeholder 4"/>
          <p:cNvSpPr>
            <a:spLocks noGrp="1"/>
          </p:cNvSpPr>
          <p:nvPr>
            <p:ph type="ftr" sz="quarter" idx="3"/>
          </p:nvPr>
        </p:nvSpPr>
        <p:spPr>
          <a:xfrm>
            <a:off x="457199" y="6172200"/>
            <a:ext cx="3352801" cy="365125"/>
          </a:xfrm>
          <a:prstGeom prst="rect">
            <a:avLst/>
          </a:prstGeom>
        </p:spPr>
        <p:txBody>
          <a:bodyPr vert="horz" lIns="91440" tIns="45720" rIns="91440" bIns="45720" rtlCol="0" anchor="ctr"/>
          <a:lstStyle>
            <a:lvl1pPr algn="l">
              <a:defRPr sz="1100" b="1">
                <a:solidFill>
                  <a:schemeClr val="tx1">
                    <a:lumMod val="50000"/>
                    <a:lumOff val="50000"/>
                  </a:schemeClr>
                </a:solidFill>
              </a:defRPr>
            </a:lvl1pPr>
          </a:lstStyle>
          <a:p>
            <a:endParaRPr lang="ru-RU"/>
          </a:p>
        </p:txBody>
      </p:sp>
      <p:sp>
        <p:nvSpPr>
          <p:cNvPr id="6" name="Slide Number Placeholder 5"/>
          <p:cNvSpPr>
            <a:spLocks noGrp="1"/>
          </p:cNvSpPr>
          <p:nvPr>
            <p:ph type="sldNum" sz="quarter" idx="4"/>
          </p:nvPr>
        </p:nvSpPr>
        <p:spPr>
          <a:xfrm>
            <a:off x="3810000" y="6172200"/>
            <a:ext cx="1828800" cy="365125"/>
          </a:xfrm>
          <a:prstGeom prst="rect">
            <a:avLst/>
          </a:prstGeom>
        </p:spPr>
        <p:txBody>
          <a:bodyPr vert="horz" lIns="91440" tIns="45720" rIns="91440" bIns="45720" rtlCol="0" anchor="ctr"/>
          <a:lstStyle>
            <a:lvl1pPr algn="ctr">
              <a:defRPr sz="1200" b="1">
                <a:solidFill>
                  <a:schemeClr val="tx1">
                    <a:lumMod val="50000"/>
                    <a:lumOff val="50000"/>
                  </a:schemeClr>
                </a:solidFill>
              </a:defRPr>
            </a:lvl1pPr>
          </a:lstStyle>
          <a:p>
            <a:fld id="{826632F4-13D8-490D-AC10-93EF3CCF0373}" type="slidenum">
              <a:rPr lang="ru-RU" smtClean="0"/>
              <a:t>‹#›</a:t>
            </a:fld>
            <a:endParaRPr lang="ru-RU"/>
          </a:p>
        </p:txBody>
      </p:sp>
    </p:spTree>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iming>
    <p:tnLst>
      <p:par>
        <p:cTn id="1" dur="indefinite" restart="never" nodeType="tmRoot"/>
      </p:par>
    </p:tnLst>
  </p:timing>
  <p:txStyles>
    <p:titleStyle>
      <a:lvl1pPr marL="320040" indent="-320040" algn="r" defTabSz="914400" rtl="0" eaLnBrk="1" latinLnBrk="0" hangingPunct="1">
        <a:spcBef>
          <a:spcPct val="0"/>
        </a:spcBef>
        <a:buClr>
          <a:schemeClr val="accent6">
            <a:lumMod val="75000"/>
          </a:schemeClr>
        </a:buClr>
        <a:buSzPct val="128000"/>
        <a:buFont typeface="Georgia" pitchFamily="18" charset="0"/>
        <a:buChar char="*"/>
        <a:defRPr sz="4600" b="1" i="0" kern="1200">
          <a:gradFill>
            <a:gsLst>
              <a:gs pos="0">
                <a:schemeClr val="tx1"/>
              </a:gs>
              <a:gs pos="40000">
                <a:schemeClr val="tx1">
                  <a:lumMod val="75000"/>
                  <a:lumOff val="25000"/>
                </a:schemeClr>
              </a:gs>
              <a:gs pos="100000">
                <a:schemeClr val="tx2">
                  <a:alpha val="65000"/>
                </a:schemeClr>
              </a:gs>
            </a:gsLst>
            <a:lin ang="5400000" scaled="0"/>
          </a:gradFill>
          <a:effectLst>
            <a:reflection blurRad="6350" stA="55000" endA="300" endPos="45500" dir="5400000" sy="-100000" algn="bl" rotWithShape="0"/>
          </a:effectLst>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2286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200" kern="1200">
          <a:solidFill>
            <a:schemeClr val="tx1">
              <a:lumMod val="75000"/>
              <a:lumOff val="25000"/>
            </a:schemeClr>
          </a:solidFill>
          <a:latin typeface="+mn-lt"/>
          <a:ea typeface="+mn-ea"/>
          <a:cs typeface="+mn-cs"/>
        </a:defRPr>
      </a:lvl1pPr>
      <a:lvl2pPr marL="54864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2000" kern="1200">
          <a:solidFill>
            <a:schemeClr val="tx1">
              <a:lumMod val="75000"/>
              <a:lumOff val="25000"/>
            </a:schemeClr>
          </a:solidFill>
          <a:latin typeface="+mn-lt"/>
          <a:ea typeface="+mn-ea"/>
          <a:cs typeface="+mn-cs"/>
        </a:defRPr>
      </a:lvl2pPr>
      <a:lvl3pPr marL="822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800" kern="1200">
          <a:solidFill>
            <a:schemeClr val="tx1">
              <a:lumMod val="75000"/>
              <a:lumOff val="25000"/>
            </a:schemeClr>
          </a:solidFill>
          <a:latin typeface="+mn-lt"/>
          <a:ea typeface="+mn-ea"/>
          <a:cs typeface="+mn-cs"/>
        </a:defRPr>
      </a:lvl3pPr>
      <a:lvl4pPr marL="109728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600" kern="1200">
          <a:solidFill>
            <a:schemeClr val="tx1">
              <a:lumMod val="75000"/>
              <a:lumOff val="25000"/>
            </a:schemeClr>
          </a:solidFill>
          <a:latin typeface="+mn-lt"/>
          <a:ea typeface="+mn-ea"/>
          <a:cs typeface="+mn-cs"/>
        </a:defRPr>
      </a:lvl4pPr>
      <a:lvl5pPr marL="138988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5pPr>
      <a:lvl6pPr marL="1664208"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6pPr>
      <a:lvl7pPr marL="196596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7pPr>
      <a:lvl8pPr marL="2286000"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8pPr>
      <a:lvl9pPr marL="2587752" indent="-182880" algn="l" defTabSz="914400" rtl="0" eaLnBrk="1" latinLnBrk="0" hangingPunct="1">
        <a:spcBef>
          <a:spcPct val="20000"/>
        </a:spcBef>
        <a:spcAft>
          <a:spcPts val="300"/>
        </a:spcAft>
        <a:buClr>
          <a:schemeClr val="accent6">
            <a:lumMod val="75000"/>
          </a:schemeClr>
        </a:buClr>
        <a:buSzPct val="130000"/>
        <a:buFont typeface="Georgia" pitchFamily="18" charset="0"/>
        <a:buChar char="*"/>
        <a:defRPr sz="1400" kern="1200">
          <a:solidFill>
            <a:schemeClr val="tx1">
              <a:lumMod val="75000"/>
              <a:lumOff val="2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8.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4.xml.rels><?xml version="1.0" encoding="UTF-8" standalone="yes"?>
<Relationships xmlns="http://schemas.openxmlformats.org/package/2006/relationships"><Relationship Id="rId3" Type="http://schemas.openxmlformats.org/officeDocument/2006/relationships/diagramLayout" Target="../diagrams/layout1.xml"/><Relationship Id="rId2" Type="http://schemas.openxmlformats.org/officeDocument/2006/relationships/diagramData" Target="../diagrams/data1.xml"/><Relationship Id="rId1" Type="http://schemas.openxmlformats.org/officeDocument/2006/relationships/slideLayout" Target="../slideLayouts/slideLayout2.xml"/><Relationship Id="rId6" Type="http://schemas.microsoft.com/office/2007/relationships/diagramDrawing" Target="../diagrams/drawing1.xml"/><Relationship Id="rId5" Type="http://schemas.openxmlformats.org/officeDocument/2006/relationships/diagramColors" Target="../diagrams/colors1.xml"/><Relationship Id="rId4" Type="http://schemas.openxmlformats.org/officeDocument/2006/relationships/diagramQuickStyle" Target="../diagrams/quickStyle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3" Type="http://schemas.openxmlformats.org/officeDocument/2006/relationships/diagramLayout" Target="../diagrams/layout2.xml"/><Relationship Id="rId2" Type="http://schemas.openxmlformats.org/officeDocument/2006/relationships/diagramData" Target="../diagrams/data2.xml"/><Relationship Id="rId1" Type="http://schemas.openxmlformats.org/officeDocument/2006/relationships/slideLayout" Target="../slideLayouts/slideLayout2.xml"/><Relationship Id="rId6" Type="http://schemas.microsoft.com/office/2007/relationships/diagramDrawing" Target="../diagrams/drawing2.xml"/><Relationship Id="rId5" Type="http://schemas.openxmlformats.org/officeDocument/2006/relationships/diagramColors" Target="../diagrams/colors2.xml"/><Relationship Id="rId4" Type="http://schemas.openxmlformats.org/officeDocument/2006/relationships/diagramQuickStyle" Target="../diagrams/quickStyle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817581" y="260648"/>
            <a:ext cx="7930883" cy="5976664"/>
          </a:xfrm>
        </p:spPr>
        <p:txBody>
          <a:bodyPr/>
          <a:lstStyle/>
          <a:p>
            <a:pPr marL="182880" indent="0" algn="ctr">
              <a:buNone/>
            </a:pPr>
            <a:r>
              <a:rPr lang="en-US" sz="2000" dirty="0">
                <a:latin typeface="Times New Roman" pitchFamily="18" charset="0"/>
                <a:cs typeface="Times New Roman" pitchFamily="18" charset="0"/>
              </a:rPr>
              <a:t>MINISTRY OF HIGHER AND SECONDARY SPECIALIZED EDUCATION OF THE REPUBLIC OF UZBEKISTAN</a:t>
            </a:r>
            <a:br>
              <a:rPr lang="en-US" sz="2000" dirty="0">
                <a:latin typeface="Times New Roman" pitchFamily="18" charset="0"/>
                <a:cs typeface="Times New Roman" pitchFamily="18" charset="0"/>
              </a:rPr>
            </a:br>
            <a:r>
              <a:rPr lang="en-US" sz="2000" dirty="0">
                <a:latin typeface="Times New Roman" pitchFamily="18" charset="0"/>
                <a:cs typeface="Times New Roman" pitchFamily="18" charset="0"/>
              </a:rPr>
              <a:t>TASHKENT REGION CHIRCHIK STATE PEDAGOGICAL INSTITUTE</a:t>
            </a:r>
            <a:r>
              <a:rPr lang="ru-RU" sz="2400" dirty="0">
                <a:latin typeface="Times New Roman" pitchFamily="18" charset="0"/>
                <a:cs typeface="Times New Roman" pitchFamily="18" charset="0"/>
              </a:rPr>
              <a:t/>
            </a:r>
            <a:br>
              <a:rPr lang="ru-RU" sz="2400" dirty="0">
                <a:latin typeface="Times New Roman" pitchFamily="18" charset="0"/>
                <a:cs typeface="Times New Roman" pitchFamily="18" charset="0"/>
              </a:rPr>
            </a:br>
            <a:r>
              <a:rPr lang="en-US" sz="1800" dirty="0">
                <a:latin typeface="Times New Roman" pitchFamily="18" charset="0"/>
                <a:cs typeface="Times New Roman" pitchFamily="18" charset="0"/>
              </a:rPr>
              <a:t>5</a:t>
            </a:r>
            <a:r>
              <a:rPr lang="ru-RU" sz="1800" dirty="0">
                <a:latin typeface="Times New Roman" pitchFamily="18" charset="0"/>
                <a:cs typeface="Times New Roman" pitchFamily="18" charset="0"/>
              </a:rPr>
              <a:t>А</a:t>
            </a:r>
            <a:r>
              <a:rPr lang="en-US" sz="1800" dirty="0">
                <a:latin typeface="Times New Roman" pitchFamily="18" charset="0"/>
                <a:cs typeface="Times New Roman" pitchFamily="18" charset="0"/>
              </a:rPr>
              <a:t>111401 – Foreign languages and literature (English language)   </a:t>
            </a:r>
            <a:r>
              <a:rPr lang="ru-RU" sz="3200" dirty="0">
                <a:latin typeface="Times New Roman" pitchFamily="18" charset="0"/>
                <a:cs typeface="Times New Roman" pitchFamily="18" charset="0"/>
              </a:rPr>
              <a:t/>
            </a:r>
            <a:br>
              <a:rPr lang="ru-RU" sz="3200" dirty="0">
                <a:latin typeface="Times New Roman" pitchFamily="18" charset="0"/>
                <a:cs typeface="Times New Roman" pitchFamily="18" charset="0"/>
              </a:rPr>
            </a:br>
            <a:r>
              <a:rPr lang="en-US" sz="3200" dirty="0"/>
              <a:t> </a:t>
            </a:r>
            <a:r>
              <a:rPr lang="ru-RU" sz="3200" dirty="0"/>
              <a:t/>
            </a:r>
            <a:br>
              <a:rPr lang="ru-RU" sz="3200" dirty="0"/>
            </a:br>
            <a:r>
              <a:rPr lang="en-US" sz="2000" dirty="0" err="1" smtClean="0"/>
              <a:t>Shamirzayeva</a:t>
            </a:r>
            <a:r>
              <a:rPr lang="en-US" sz="2000" dirty="0" smtClean="0"/>
              <a:t> </a:t>
            </a:r>
            <a:r>
              <a:rPr lang="en-US" sz="2000" dirty="0" err="1" smtClean="0"/>
              <a:t>Zarifa</a:t>
            </a:r>
            <a:r>
              <a:rPr lang="en-US" sz="2000" dirty="0" smtClean="0"/>
              <a:t> </a:t>
            </a:r>
            <a:r>
              <a:rPr lang="en-US" sz="2000" dirty="0" err="1" smtClean="0"/>
              <a:t>Khudoyorovna</a:t>
            </a:r>
            <a:r>
              <a:rPr lang="ru-RU" sz="2000" dirty="0"/>
              <a:t/>
            </a:r>
            <a:br>
              <a:rPr lang="ru-RU" sz="2000" dirty="0"/>
            </a:br>
            <a:r>
              <a:rPr lang="en-US" sz="3200" dirty="0" smtClean="0"/>
              <a:t/>
            </a:r>
            <a:br>
              <a:rPr lang="en-US" sz="3200" dirty="0" smtClean="0"/>
            </a:br>
            <a:r>
              <a:rPr lang="en-US" sz="3200" dirty="0" smtClean="0"/>
              <a:t>The</a:t>
            </a:r>
            <a:r>
              <a:rPr lang="ru-RU" sz="3200" dirty="0" smtClean="0"/>
              <a:t> </a:t>
            </a:r>
            <a:r>
              <a:rPr lang="en-US" sz="3200" dirty="0" smtClean="0"/>
              <a:t>devices of linguistic features in modern political discourse(on the examples of Uzbek and English languages)</a:t>
            </a:r>
            <a:br>
              <a:rPr lang="en-US" sz="3200" dirty="0" smtClean="0"/>
            </a:br>
            <a:r>
              <a:rPr lang="en-US" sz="3200" dirty="0" smtClean="0"/>
              <a:t/>
            </a:r>
            <a:br>
              <a:rPr lang="en-US" sz="3200" dirty="0" smtClean="0"/>
            </a:br>
            <a:r>
              <a:rPr lang="en-US" sz="2000" dirty="0" smtClean="0">
                <a:latin typeface="Times New Roman" panose="02020603050405020304" pitchFamily="18" charset="0"/>
                <a:cs typeface="Times New Roman" panose="02020603050405020304" pitchFamily="18" charset="0"/>
              </a:rPr>
              <a:t>Scientific supervisor: CANDIDATE OF PHILOLOGICAL SCIENCES, ASSOCIATE PROFESSOR </a:t>
            </a:r>
            <a:br>
              <a:rPr lang="en-US" sz="2000" dirty="0" smtClean="0">
                <a:latin typeface="Times New Roman" panose="02020603050405020304" pitchFamily="18" charset="0"/>
                <a:cs typeface="Times New Roman" panose="02020603050405020304" pitchFamily="18" charset="0"/>
              </a:rPr>
            </a:br>
            <a:r>
              <a:rPr lang="en-US" sz="2000" dirty="0" err="1" smtClean="0">
                <a:latin typeface="Times New Roman" panose="02020603050405020304" pitchFamily="18" charset="0"/>
                <a:cs typeface="Times New Roman" panose="02020603050405020304" pitchFamily="18" charset="0"/>
              </a:rPr>
              <a:t>Tukhliyeva</a:t>
            </a:r>
            <a:r>
              <a:rPr lang="en-US" sz="2000" dirty="0" smtClean="0">
                <a:latin typeface="Times New Roman" panose="02020603050405020304" pitchFamily="18" charset="0"/>
                <a:cs typeface="Times New Roman" panose="02020603050405020304" pitchFamily="18" charset="0"/>
              </a:rPr>
              <a:t> G.N</a:t>
            </a:r>
            <a:endParaRPr lang="ru-RU"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721948227"/>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Таблица 1"/>
          <p:cNvGraphicFramePr>
            <a:graphicFrameLocks noGrp="1"/>
          </p:cNvGraphicFramePr>
          <p:nvPr>
            <p:extLst>
              <p:ext uri="{D42A27DB-BD31-4B8C-83A1-F6EECF244321}">
                <p14:modId xmlns:p14="http://schemas.microsoft.com/office/powerpoint/2010/main" val="1989341199"/>
              </p:ext>
            </p:extLst>
          </p:nvPr>
        </p:nvGraphicFramePr>
        <p:xfrm>
          <a:off x="1331640" y="3068961"/>
          <a:ext cx="5897245" cy="3384372"/>
        </p:xfrm>
        <a:graphic>
          <a:graphicData uri="http://schemas.openxmlformats.org/drawingml/2006/table">
            <a:tbl>
              <a:tblPr firstRow="1" firstCol="1" bandRow="1"/>
              <a:tblGrid>
                <a:gridCol w="1473835"/>
                <a:gridCol w="1474470"/>
                <a:gridCol w="1474470"/>
                <a:gridCol w="1474470"/>
              </a:tblGrid>
              <a:tr h="338370">
                <a:tc>
                  <a:txBody>
                    <a:bodyPr/>
                    <a:lstStyle/>
                    <a:p>
                      <a:pPr algn="just">
                        <a:lnSpc>
                          <a:spcPct val="150000"/>
                        </a:lnSpc>
                        <a:spcAft>
                          <a:spcPts val="0"/>
                        </a:spcAft>
                      </a:pPr>
                      <a:r>
                        <a:rPr lang="en-US" sz="1400" dirty="0">
                          <a:effectLst/>
                          <a:latin typeface="Times New Roman"/>
                          <a:ea typeface="Calibri"/>
                          <a:cs typeface="Times New Roman"/>
                        </a:rPr>
                        <a:t> republic</a:t>
                      </a:r>
                      <a:endParaRPr lang="ru-RU" sz="1100" dirty="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uz-Cyrl-UZ" sz="1400">
                          <a:effectLst/>
                          <a:latin typeface="Times New Roman"/>
                          <a:ea typeface="Calibri"/>
                          <a:cs typeface="Times New Roman"/>
                        </a:rPr>
                        <a:t>республика</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uz-Cyrl-UZ" sz="1400">
                          <a:effectLst/>
                          <a:latin typeface="Times New Roman"/>
                          <a:ea typeface="Calibri"/>
                          <a:cs typeface="Times New Roman"/>
                        </a:rPr>
                        <a:t>respublika</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uz-Cyrl-UZ" sz="1400">
                          <a:effectLst/>
                          <a:latin typeface="Times New Roman"/>
                          <a:ea typeface="Calibri"/>
                          <a:cs typeface="Times New Roman"/>
                        </a:rPr>
                        <a:t>jumhuriyat  </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38370">
                <a:tc>
                  <a:txBody>
                    <a:bodyPr/>
                    <a:lstStyle/>
                    <a:p>
                      <a:pPr algn="just">
                        <a:lnSpc>
                          <a:spcPct val="150000"/>
                        </a:lnSpc>
                        <a:spcAft>
                          <a:spcPts val="0"/>
                        </a:spcAft>
                      </a:pPr>
                      <a:r>
                        <a:rPr lang="uz-Cyrl-UZ" sz="1400">
                          <a:effectLst/>
                          <a:latin typeface="Times New Roman"/>
                          <a:ea typeface="Calibri"/>
                          <a:cs typeface="Times New Roman"/>
                        </a:rPr>
                        <a:t>democracy</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uz-Cyrl-UZ" sz="1400">
                          <a:effectLst/>
                          <a:latin typeface="Times New Roman"/>
                          <a:ea typeface="Calibri"/>
                          <a:cs typeface="Times New Roman"/>
                        </a:rPr>
                        <a:t>демократия</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demokratiya</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uz-Cyrl-UZ" sz="1400">
                          <a:effectLst/>
                          <a:latin typeface="Times New Roman"/>
                          <a:ea typeface="Calibri"/>
                          <a:cs typeface="Times New Roman"/>
                        </a:rPr>
                        <a:t>xalq ho</a:t>
                      </a:r>
                      <a:r>
                        <a:rPr lang="en-US" sz="1400">
                          <a:effectLst/>
                          <a:latin typeface="Times New Roman"/>
                          <a:ea typeface="Calibri"/>
                          <a:cs typeface="Times New Roman"/>
                        </a:rPr>
                        <a:t>k</a:t>
                      </a:r>
                      <a:r>
                        <a:rPr lang="uz-Cyrl-UZ" sz="1400">
                          <a:effectLst/>
                          <a:latin typeface="Times New Roman"/>
                          <a:ea typeface="Calibri"/>
                          <a:cs typeface="Times New Roman"/>
                        </a:rPr>
                        <a:t>imyati</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39042">
                <a:tc>
                  <a:txBody>
                    <a:bodyPr/>
                    <a:lstStyle/>
                    <a:p>
                      <a:pPr algn="just">
                        <a:lnSpc>
                          <a:spcPct val="150000"/>
                        </a:lnSpc>
                        <a:spcAft>
                          <a:spcPts val="0"/>
                        </a:spcAft>
                      </a:pPr>
                      <a:r>
                        <a:rPr lang="en-US" sz="1400">
                          <a:effectLst/>
                          <a:latin typeface="Times New Roman"/>
                          <a:ea typeface="Calibri"/>
                          <a:cs typeface="Times New Roman"/>
                        </a:rPr>
                        <a:t>president</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ru-RU" sz="1400">
                          <a:effectLst/>
                          <a:latin typeface="Times New Roman"/>
                          <a:ea typeface="Calibri"/>
                          <a:cs typeface="Times New Roman"/>
                        </a:rPr>
                        <a:t>президент</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prezident</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yurtboshi</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38370">
                <a:tc>
                  <a:txBody>
                    <a:bodyPr/>
                    <a:lstStyle/>
                    <a:p>
                      <a:pPr algn="just">
                        <a:lnSpc>
                          <a:spcPct val="150000"/>
                        </a:lnSpc>
                        <a:spcAft>
                          <a:spcPts val="0"/>
                        </a:spcAft>
                      </a:pPr>
                      <a:r>
                        <a:rPr lang="en-US" sz="1400">
                          <a:effectLst/>
                          <a:latin typeface="Times New Roman"/>
                          <a:ea typeface="Calibri"/>
                          <a:cs typeface="Times New Roman"/>
                        </a:rPr>
                        <a:t>minister</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ru-RU" sz="1400">
                          <a:effectLst/>
                          <a:latin typeface="Times New Roman"/>
                          <a:ea typeface="Calibri"/>
                          <a:cs typeface="Times New Roman"/>
                        </a:rPr>
                        <a:t>министр</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ministr</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vazir  </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38370">
                <a:tc>
                  <a:txBody>
                    <a:bodyPr/>
                    <a:lstStyle/>
                    <a:p>
                      <a:pPr algn="just">
                        <a:lnSpc>
                          <a:spcPct val="150000"/>
                        </a:lnSpc>
                        <a:spcAft>
                          <a:spcPts val="0"/>
                        </a:spcAft>
                      </a:pPr>
                      <a:r>
                        <a:rPr lang="en-US" sz="1400">
                          <a:effectLst/>
                          <a:latin typeface="Times New Roman"/>
                          <a:ea typeface="Calibri"/>
                          <a:cs typeface="Times New Roman"/>
                        </a:rPr>
                        <a:t>somite </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samit</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ru-RU" sz="1400">
                          <a:effectLst/>
                          <a:latin typeface="Times New Roman"/>
                          <a:ea typeface="Calibri"/>
                          <a:cs typeface="Times New Roman"/>
                        </a:rPr>
                        <a:t>сомит</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qo‘shma majlis</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38370">
                <a:tc>
                  <a:txBody>
                    <a:bodyPr/>
                    <a:lstStyle/>
                    <a:p>
                      <a:pPr algn="just">
                        <a:lnSpc>
                          <a:spcPct val="150000"/>
                        </a:lnSpc>
                        <a:spcAft>
                          <a:spcPts val="0"/>
                        </a:spcAft>
                      </a:pPr>
                      <a:r>
                        <a:rPr lang="en-US" sz="1400">
                          <a:effectLst/>
                          <a:latin typeface="Times New Roman"/>
                          <a:ea typeface="Calibri"/>
                          <a:cs typeface="Times New Roman"/>
                        </a:rPr>
                        <a:t>regulation</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ru-RU" sz="1400" dirty="0">
                          <a:effectLst/>
                          <a:latin typeface="Times New Roman"/>
                          <a:ea typeface="Calibri"/>
                          <a:cs typeface="Times New Roman"/>
                        </a:rPr>
                        <a:t>регламент</a:t>
                      </a:r>
                      <a:endParaRPr lang="ru-RU" sz="1100" dirty="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reglament</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yo‘riqnoma</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38370">
                <a:tc>
                  <a:txBody>
                    <a:bodyPr/>
                    <a:lstStyle/>
                    <a:p>
                      <a:pPr algn="just">
                        <a:lnSpc>
                          <a:spcPct val="150000"/>
                        </a:lnSpc>
                        <a:spcAft>
                          <a:spcPts val="0"/>
                        </a:spcAft>
                      </a:pPr>
                      <a:r>
                        <a:rPr lang="en-US" sz="1400">
                          <a:effectLst/>
                          <a:latin typeface="Times New Roman"/>
                          <a:ea typeface="Calibri"/>
                          <a:cs typeface="Times New Roman"/>
                        </a:rPr>
                        <a:t>pension </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ru-RU" sz="1400" dirty="0">
                          <a:effectLst/>
                          <a:latin typeface="Times New Roman"/>
                          <a:ea typeface="Calibri"/>
                          <a:cs typeface="Times New Roman"/>
                        </a:rPr>
                        <a:t>пенсия</a:t>
                      </a:r>
                      <a:endParaRPr lang="ru-RU" sz="1100" dirty="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pensiya</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nafaqa</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38370">
                <a:tc>
                  <a:txBody>
                    <a:bodyPr/>
                    <a:lstStyle/>
                    <a:p>
                      <a:pPr algn="just">
                        <a:lnSpc>
                          <a:spcPct val="150000"/>
                        </a:lnSpc>
                        <a:spcAft>
                          <a:spcPts val="0"/>
                        </a:spcAft>
                      </a:pPr>
                      <a:r>
                        <a:rPr lang="en-US" sz="1400">
                          <a:effectLst/>
                          <a:latin typeface="Times New Roman"/>
                          <a:ea typeface="Calibri"/>
                          <a:cs typeface="Times New Roman"/>
                        </a:rPr>
                        <a:t>convention</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ru-RU" sz="1400">
                          <a:effectLst/>
                          <a:latin typeface="Times New Roman"/>
                          <a:ea typeface="Calibri"/>
                          <a:cs typeface="Times New Roman"/>
                        </a:rPr>
                        <a:t>конвенсия</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konvensiya</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qurultoy</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38370">
                <a:tc>
                  <a:txBody>
                    <a:bodyPr/>
                    <a:lstStyle/>
                    <a:p>
                      <a:pPr algn="just">
                        <a:lnSpc>
                          <a:spcPct val="150000"/>
                        </a:lnSpc>
                        <a:spcAft>
                          <a:spcPts val="0"/>
                        </a:spcAft>
                      </a:pPr>
                      <a:r>
                        <a:rPr lang="en-US" sz="1400">
                          <a:effectLst/>
                          <a:latin typeface="Times New Roman"/>
                          <a:ea typeface="Calibri"/>
                          <a:cs typeface="Times New Roman"/>
                        </a:rPr>
                        <a:t>deputy</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ru-RU" sz="1400">
                          <a:effectLst/>
                          <a:latin typeface="Times New Roman"/>
                          <a:ea typeface="Calibri"/>
                          <a:cs typeface="Times New Roman"/>
                        </a:rPr>
                        <a:t>депутат</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deputat</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noib (xalq noibi)</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r h="338370">
                <a:tc>
                  <a:txBody>
                    <a:bodyPr/>
                    <a:lstStyle/>
                    <a:p>
                      <a:pPr algn="just">
                        <a:lnSpc>
                          <a:spcPct val="150000"/>
                        </a:lnSpc>
                        <a:spcAft>
                          <a:spcPts val="0"/>
                        </a:spcAft>
                      </a:pPr>
                      <a:r>
                        <a:rPr lang="en-US" sz="1400">
                          <a:effectLst/>
                          <a:latin typeface="Times New Roman"/>
                          <a:ea typeface="Calibri"/>
                          <a:cs typeface="Times New Roman"/>
                        </a:rPr>
                        <a:t>compensation</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ru-RU" sz="1400">
                          <a:effectLst/>
                          <a:latin typeface="Times New Roman"/>
                          <a:ea typeface="Calibri"/>
                          <a:cs typeface="Times New Roman"/>
                        </a:rPr>
                        <a:t>компенсация</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a:effectLst/>
                          <a:latin typeface="Times New Roman"/>
                          <a:ea typeface="Calibri"/>
                          <a:cs typeface="Times New Roman"/>
                        </a:rPr>
                        <a:t>kompensatsiya</a:t>
                      </a:r>
                      <a:endParaRPr lang="ru-RU" sz="110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c>
                  <a:txBody>
                    <a:bodyPr/>
                    <a:lstStyle/>
                    <a:p>
                      <a:pPr algn="just">
                        <a:lnSpc>
                          <a:spcPct val="150000"/>
                        </a:lnSpc>
                        <a:spcAft>
                          <a:spcPts val="0"/>
                        </a:spcAft>
                      </a:pPr>
                      <a:r>
                        <a:rPr lang="en-US" sz="1400" dirty="0" err="1">
                          <a:effectLst/>
                          <a:latin typeface="Times New Roman"/>
                          <a:ea typeface="Calibri"/>
                          <a:cs typeface="Times New Roman"/>
                        </a:rPr>
                        <a:t>tovon</a:t>
                      </a:r>
                      <a:endParaRPr lang="ru-RU" sz="1100" dirty="0">
                        <a:effectLst/>
                        <a:latin typeface="Calibri"/>
                        <a:ea typeface="Calibri"/>
                        <a:cs typeface="Times New Roman"/>
                      </a:endParaRPr>
                    </a:p>
                  </a:txBody>
                  <a:tcPr marL="68580" marR="68580" marT="0" marB="0">
                    <a:lnL w="12700" cap="flat" cmpd="sng" algn="ctr">
                      <a:solidFill>
                        <a:srgbClr val="000000"/>
                      </a:solidFill>
                      <a:prstDash val="solid"/>
                      <a:round/>
                      <a:headEnd type="none" w="med" len="med"/>
                      <a:tailEnd type="none" w="med" len="med"/>
                    </a:lnL>
                    <a:lnR w="12700" cap="flat" cmpd="sng" algn="ctr">
                      <a:solidFill>
                        <a:srgbClr val="000000"/>
                      </a:solidFill>
                      <a:prstDash val="solid"/>
                      <a:round/>
                      <a:headEnd type="none" w="med" len="med"/>
                      <a:tailEnd type="none" w="med" len="med"/>
                    </a:lnR>
                    <a:lnT w="12700" cap="flat" cmpd="sng" algn="ctr">
                      <a:solidFill>
                        <a:srgbClr val="000000"/>
                      </a:solidFill>
                      <a:prstDash val="solid"/>
                      <a:round/>
                      <a:headEnd type="none" w="med" len="med"/>
                      <a:tailEnd type="none" w="med" len="med"/>
                    </a:lnT>
                    <a:lnB w="12700" cap="flat" cmpd="sng" algn="ctr">
                      <a:solidFill>
                        <a:srgbClr val="000000"/>
                      </a:solidFill>
                      <a:prstDash val="solid"/>
                      <a:round/>
                      <a:headEnd type="none" w="med" len="med"/>
                      <a:tailEnd type="none" w="med" len="med"/>
                    </a:lnB>
                  </a:tcPr>
                </a:tc>
              </a:tr>
            </a:tbl>
          </a:graphicData>
        </a:graphic>
      </p:graphicFrame>
      <p:sp>
        <p:nvSpPr>
          <p:cNvPr id="3" name="Прямоугольник 2"/>
          <p:cNvSpPr/>
          <p:nvPr/>
        </p:nvSpPr>
        <p:spPr>
          <a:xfrm>
            <a:off x="755576" y="908720"/>
            <a:ext cx="7488832" cy="2031325"/>
          </a:xfrm>
          <a:prstGeom prst="rect">
            <a:avLst/>
          </a:prstGeom>
        </p:spPr>
        <p:txBody>
          <a:bodyPr wrap="square">
            <a:spAutoFit/>
          </a:bodyPr>
          <a:lstStyle/>
          <a:p>
            <a:pPr algn="just"/>
            <a:r>
              <a:rPr lang="en-US" dirty="0">
                <a:latin typeface="Times New Roman" panose="02020603050405020304" pitchFamily="18" charset="0"/>
                <a:cs typeface="Times New Roman" panose="02020603050405020304" pitchFamily="18" charset="0"/>
              </a:rPr>
              <a:t>As the science of linguistics developed and expanded its scope of research.</a:t>
            </a:r>
          </a:p>
          <a:p>
            <a:pPr algn="just"/>
            <a:r>
              <a:rPr lang="en-US" dirty="0">
                <a:latin typeface="Times New Roman" panose="02020603050405020304" pitchFamily="18" charset="0"/>
                <a:cs typeface="Times New Roman" panose="02020603050405020304" pitchFamily="18" charset="0"/>
              </a:rPr>
              <a:t>The study of terms has become one of its most important and integral parts. Nowadays, the study of terms is a separate branch of linguistics -formed the terminology. But it is also worth noting that in the process terms from English to Russian, from Russian to Uzbek, without place, artificially with new constructions or Arabic and Persian-Tajik words replacement cases are also observed.</a:t>
            </a:r>
          </a:p>
        </p:txBody>
      </p:sp>
      <p:sp>
        <p:nvSpPr>
          <p:cNvPr id="4" name="Стрелка вправо 3"/>
          <p:cNvSpPr/>
          <p:nvPr/>
        </p:nvSpPr>
        <p:spPr>
          <a:xfrm>
            <a:off x="251520" y="260648"/>
            <a:ext cx="8568952" cy="79208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b="1" dirty="0"/>
              <a:t>CHAPTER  II. USING OF POLITICAL LINGUISTICS IN METHODOLOGY</a:t>
            </a:r>
            <a:endParaRPr lang="ru-RU" dirty="0"/>
          </a:p>
        </p:txBody>
      </p:sp>
    </p:spTree>
    <p:extLst>
      <p:ext uri="{BB962C8B-B14F-4D97-AF65-F5344CB8AC3E}">
        <p14:creationId xmlns:p14="http://schemas.microsoft.com/office/powerpoint/2010/main" val="1740908938"/>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Таблица 1"/>
          <p:cNvGraphicFramePr>
            <a:graphicFrameLocks noGrp="1"/>
          </p:cNvGraphicFramePr>
          <p:nvPr>
            <p:extLst>
              <p:ext uri="{D42A27DB-BD31-4B8C-83A1-F6EECF244321}">
                <p14:modId xmlns:p14="http://schemas.microsoft.com/office/powerpoint/2010/main" val="606453949"/>
              </p:ext>
            </p:extLst>
          </p:nvPr>
        </p:nvGraphicFramePr>
        <p:xfrm>
          <a:off x="0" y="764704"/>
          <a:ext cx="9252520" cy="5976663"/>
        </p:xfrm>
        <a:graphic>
          <a:graphicData uri="http://schemas.openxmlformats.org/drawingml/2006/table">
            <a:tbl>
              <a:tblPr firstRow="1" bandRow="1">
                <a:tableStyleId>{5C22544A-7EE6-4342-B048-85BDC9FD1C3A}</a:tableStyleId>
              </a:tblPr>
              <a:tblGrid>
                <a:gridCol w="4644008"/>
                <a:gridCol w="4608512"/>
              </a:tblGrid>
              <a:tr h="459969">
                <a:tc>
                  <a:txBody>
                    <a:bodyPr/>
                    <a:lstStyle/>
                    <a:p>
                      <a:r>
                        <a:rPr lang="en-US" sz="1200" b="1" dirty="0" smtClean="0">
                          <a:latin typeface="Times New Roman" panose="02020603050405020304" pitchFamily="18" charset="0"/>
                          <a:cs typeface="Times New Roman" panose="02020603050405020304" pitchFamily="18" charset="0"/>
                        </a:rPr>
                        <a:t>The White House declined to comment</a:t>
                      </a:r>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the President of the United States (or the President and the President's staff), </a:t>
                      </a:r>
                      <a:endParaRPr lang="ru-RU" sz="1200" dirty="0">
                        <a:latin typeface="Times New Roman" panose="02020603050405020304" pitchFamily="18" charset="0"/>
                        <a:cs typeface="Times New Roman" panose="02020603050405020304" pitchFamily="18" charset="0"/>
                      </a:endParaRPr>
                    </a:p>
                  </a:txBody>
                  <a:tcPr/>
                </a:tc>
              </a:tr>
              <a:tr h="643958">
                <a:tc>
                  <a:txBody>
                    <a:bodyPr/>
                    <a:lstStyle/>
                    <a:p>
                      <a:r>
                        <a:rPr lang="en-US" sz="1200" b="1" dirty="0" smtClean="0">
                          <a:latin typeface="Times New Roman" panose="02020603050405020304" pitchFamily="18" charset="0"/>
                          <a:cs typeface="Times New Roman" panose="02020603050405020304" pitchFamily="18" charset="0"/>
                        </a:rPr>
                        <a:t>"Downing Street"</a:t>
                      </a:r>
                      <a:r>
                        <a:rPr lang="en-US" sz="1200" dirty="0" smtClean="0">
                          <a:latin typeface="Times New Roman" panose="02020603050405020304" pitchFamily="18" charset="0"/>
                          <a:cs typeface="Times New Roman" panose="02020603050405020304" pitchFamily="18" charset="0"/>
                        </a:rPr>
                        <a:t> </a:t>
                      </a:r>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(a reference to the Prime Minister's residence at 10 Downing Street in London) is typically meant to stand in for the Prime Minister and his or her staff.</a:t>
                      </a:r>
                      <a:endParaRPr lang="ru-RU" sz="1200" dirty="0">
                        <a:latin typeface="Times New Roman" panose="02020603050405020304" pitchFamily="18" charset="0"/>
                        <a:cs typeface="Times New Roman" panose="02020603050405020304" pitchFamily="18" charset="0"/>
                      </a:endParaRPr>
                    </a:p>
                  </a:txBody>
                  <a:tcPr/>
                </a:tc>
              </a:tr>
              <a:tr h="643958">
                <a:tc>
                  <a:txBody>
                    <a:bodyPr/>
                    <a:lstStyle/>
                    <a:p>
                      <a:r>
                        <a:rPr lang="en-US" sz="1200" b="1" dirty="0" smtClean="0">
                          <a:latin typeface="Times New Roman" panose="02020603050405020304" pitchFamily="18" charset="0"/>
                          <a:cs typeface="Times New Roman" panose="02020603050405020304" pitchFamily="18" charset="0"/>
                        </a:rPr>
                        <a:t>"No news from Capitol Hill</a:t>
                      </a:r>
                      <a:endParaRPr lang="ru-RU" sz="12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Times New Roman" panose="02020603050405020304" pitchFamily="18" charset="0"/>
                          <a:cs typeface="Times New Roman" panose="02020603050405020304" pitchFamily="18" charset="0"/>
                        </a:rPr>
                        <a:t>It refers to a quiet day from the U.S. Congress, which assembles in the Capitol Building on Capitol Hill.</a:t>
                      </a:r>
                      <a:endParaRPr lang="ru-RU" sz="1200" dirty="0" smtClean="0">
                        <a:latin typeface="Times New Roman" panose="02020603050405020304" pitchFamily="18" charset="0"/>
                        <a:cs typeface="Times New Roman" panose="02020603050405020304" pitchFamily="18" charset="0"/>
                      </a:endParaRPr>
                    </a:p>
                    <a:p>
                      <a:endParaRPr lang="ru-RU" sz="1200" dirty="0">
                        <a:latin typeface="Times New Roman" panose="02020603050405020304" pitchFamily="18" charset="0"/>
                        <a:cs typeface="Times New Roman" panose="02020603050405020304" pitchFamily="18" charset="0"/>
                      </a:endParaRPr>
                    </a:p>
                  </a:txBody>
                  <a:tcPr/>
                </a:tc>
              </a:tr>
              <a:tr h="459969">
                <a:tc>
                  <a:txBody>
                    <a:bodyPr/>
                    <a:lstStyle/>
                    <a:p>
                      <a:r>
                        <a:rPr lang="en-US" sz="1200" b="1" dirty="0" smtClean="0">
                          <a:latin typeface="Times New Roman" panose="02020603050405020304" pitchFamily="18" charset="0"/>
                          <a:cs typeface="Times New Roman" panose="02020603050405020304" pitchFamily="18" charset="0"/>
                        </a:rPr>
                        <a:t>Home Rule</a:t>
                      </a:r>
                      <a:r>
                        <a:rPr lang="en-US" sz="1200" dirty="0" smtClean="0">
                          <a:latin typeface="Times New Roman" panose="02020603050405020304" pitchFamily="18" charset="0"/>
                          <a:cs typeface="Times New Roman" panose="02020603050405020304" pitchFamily="18" charset="0"/>
                        </a:rPr>
                        <a:t> </a:t>
                      </a:r>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rule refers to the government of a colony, dependent country or region by its own citizen</a:t>
                      </a:r>
                      <a:endParaRPr lang="ru-RU" sz="1200" dirty="0">
                        <a:latin typeface="Times New Roman" panose="02020603050405020304" pitchFamily="18" charset="0"/>
                        <a:cs typeface="Times New Roman" panose="02020603050405020304" pitchFamily="18" charset="0"/>
                      </a:endParaRPr>
                    </a:p>
                  </a:txBody>
                  <a:tcPr/>
                </a:tc>
              </a:tr>
              <a:tr h="459969">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b="1" dirty="0" smtClean="0">
                          <a:latin typeface="Times New Roman" panose="02020603050405020304" pitchFamily="18" charset="0"/>
                          <a:cs typeface="Times New Roman" panose="02020603050405020304" pitchFamily="18" charset="0"/>
                        </a:rPr>
                        <a:t>Transvaal</a:t>
                      </a:r>
                      <a:endParaRPr lang="ru-RU" sz="1200" dirty="0" smtClean="0">
                        <a:latin typeface="Times New Roman" panose="02020603050405020304" pitchFamily="18" charset="0"/>
                        <a:cs typeface="Times New Roman" panose="02020603050405020304" pitchFamily="18" charset="0"/>
                      </a:endParaRPr>
                    </a:p>
                    <a:p>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refers to a historical geographic term associated with land north of the Vaal River in South Africa. </a:t>
                      </a:r>
                      <a:endParaRPr lang="ru-RU" sz="1200" dirty="0">
                        <a:latin typeface="Times New Roman" panose="02020603050405020304" pitchFamily="18" charset="0"/>
                        <a:cs typeface="Times New Roman" panose="02020603050405020304" pitchFamily="18" charset="0"/>
                      </a:endParaRPr>
                    </a:p>
                  </a:txBody>
                  <a:tcPr/>
                </a:tc>
              </a:tr>
              <a:tr h="991245">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b="1" dirty="0" smtClean="0">
                          <a:latin typeface="Times New Roman" panose="02020603050405020304" pitchFamily="18" charset="0"/>
                          <a:cs typeface="Times New Roman" panose="02020603050405020304" pitchFamily="18" charset="0"/>
                        </a:rPr>
                        <a:t>Orange Free State.”</a:t>
                      </a:r>
                      <a:endParaRPr lang="ru-RU" sz="1200" dirty="0" smtClean="0">
                        <a:latin typeface="Times New Roman" panose="02020603050405020304" pitchFamily="18" charset="0"/>
                        <a:cs typeface="Times New Roman" panose="02020603050405020304" pitchFamily="18" charset="0"/>
                      </a:endParaRPr>
                    </a:p>
                    <a:p>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refers to the independent  Boer sovereign republic under British </a:t>
                      </a:r>
                      <a:r>
                        <a:rPr lang="en-US" sz="1200" dirty="0" err="1" smtClean="0">
                          <a:latin typeface="Times New Roman" panose="02020603050405020304" pitchFamily="18" charset="0"/>
                          <a:cs typeface="Times New Roman" panose="02020603050405020304" pitchFamily="18" charset="0"/>
                        </a:rPr>
                        <a:t>suzerainity</a:t>
                      </a:r>
                      <a:r>
                        <a:rPr lang="en-US" sz="1200" dirty="0" smtClean="0">
                          <a:latin typeface="Times New Roman" panose="02020603050405020304" pitchFamily="18" charset="0"/>
                          <a:cs typeface="Times New Roman" panose="02020603050405020304" pitchFamily="18" charset="0"/>
                        </a:rPr>
                        <a:t> in Southern Africa during the second half  19</a:t>
                      </a:r>
                      <a:r>
                        <a:rPr lang="en-US" sz="1200" baseline="30000" dirty="0" smtClean="0">
                          <a:latin typeface="Times New Roman" panose="02020603050405020304" pitchFamily="18" charset="0"/>
                          <a:cs typeface="Times New Roman" panose="02020603050405020304" pitchFamily="18" charset="0"/>
                        </a:rPr>
                        <a:t>th</a:t>
                      </a:r>
                      <a:r>
                        <a:rPr lang="en-US" sz="1200" dirty="0" smtClean="0">
                          <a:latin typeface="Times New Roman" panose="02020603050405020304" pitchFamily="18" charset="0"/>
                          <a:cs typeface="Times New Roman" panose="02020603050405020304" pitchFamily="18" charset="0"/>
                        </a:rPr>
                        <a:t> century, which ceased to exist after it was defeated and surrendered to the British Empire at the end of the Second Boer War in 1902. </a:t>
                      </a:r>
                      <a:endParaRPr lang="ru-RU" sz="1200" dirty="0">
                        <a:latin typeface="Times New Roman" panose="02020603050405020304" pitchFamily="18" charset="0"/>
                        <a:cs typeface="Times New Roman" panose="02020603050405020304" pitchFamily="18" charset="0"/>
                      </a:endParaRPr>
                    </a:p>
                  </a:txBody>
                  <a:tcPr/>
                </a:tc>
              </a:tr>
              <a:tr h="275982">
                <a:tc>
                  <a:txBody>
                    <a:bodyPr/>
                    <a:lstStyle/>
                    <a:p>
                      <a:r>
                        <a:rPr lang="en-US" sz="1200" b="1" dirty="0" smtClean="0">
                          <a:latin typeface="Times New Roman" panose="02020603050405020304" pitchFamily="18" charset="0"/>
                          <a:cs typeface="Times New Roman" panose="02020603050405020304" pitchFamily="18" charset="0"/>
                        </a:rPr>
                        <a:t>English-speaking world</a:t>
                      </a:r>
                      <a:r>
                        <a:rPr lang="en-US" sz="1200" dirty="0" smtClean="0">
                          <a:latin typeface="Times New Roman" panose="02020603050405020304" pitchFamily="18" charset="0"/>
                          <a:cs typeface="Times New Roman" panose="02020603050405020304" pitchFamily="18" charset="0"/>
                        </a:rPr>
                        <a:t>.</a:t>
                      </a:r>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Canada, Australia and New Zealand, </a:t>
                      </a:r>
                      <a:endParaRPr lang="ru-RU" sz="1200" dirty="0">
                        <a:latin typeface="Times New Roman" panose="02020603050405020304" pitchFamily="18" charset="0"/>
                        <a:cs typeface="Times New Roman" panose="02020603050405020304" pitchFamily="18" charset="0"/>
                      </a:endParaRPr>
                    </a:p>
                  </a:txBody>
                  <a:tcPr/>
                </a:tc>
              </a:tr>
              <a:tr h="275982">
                <a:tc>
                  <a:txBody>
                    <a:bodyPr/>
                    <a:lstStyle/>
                    <a:p>
                      <a:r>
                        <a:rPr lang="en-US" sz="1200" b="1" dirty="0" smtClean="0">
                          <a:latin typeface="Times New Roman" panose="02020603050405020304" pitchFamily="18" charset="0"/>
                          <a:cs typeface="Times New Roman" panose="02020603050405020304" pitchFamily="18" charset="0"/>
                        </a:rPr>
                        <a:t>the franchise</a:t>
                      </a:r>
                      <a:endParaRPr lang="ru-RU" sz="1200" dirty="0"/>
                    </a:p>
                  </a:txBody>
                  <a:tcPr/>
                </a:tc>
                <a:tc>
                  <a:txBody>
                    <a:bodyPr/>
                    <a:lstStyle/>
                    <a:p>
                      <a:r>
                        <a:rPr lang="en-US" sz="1200" dirty="0" smtClean="0">
                          <a:latin typeface="Times New Roman" panose="02020603050405020304" pitchFamily="18" charset="0"/>
                          <a:cs typeface="Times New Roman" panose="02020603050405020304" pitchFamily="18" charset="0"/>
                        </a:rPr>
                        <a:t>Even the women have votes</a:t>
                      </a:r>
                      <a:endParaRPr lang="ru-RU" sz="1200" dirty="0">
                        <a:latin typeface="Times New Roman" panose="02020603050405020304" pitchFamily="18" charset="0"/>
                        <a:cs typeface="Times New Roman" panose="02020603050405020304" pitchFamily="18" charset="0"/>
                      </a:endParaRPr>
                    </a:p>
                  </a:txBody>
                  <a:tcPr/>
                </a:tc>
              </a:tr>
              <a:tr h="643958">
                <a:tc>
                  <a:txBody>
                    <a:bodyPr/>
                    <a:lstStyle/>
                    <a:p>
                      <a:r>
                        <a:rPr lang="en-US" sz="1200" b="1" dirty="0" smtClean="0">
                          <a:latin typeface="Times New Roman" panose="02020603050405020304" pitchFamily="18" charset="0"/>
                          <a:cs typeface="Times New Roman" panose="02020603050405020304" pitchFamily="18" charset="0"/>
                        </a:rPr>
                        <a:t>demagogues</a:t>
                      </a:r>
                      <a:r>
                        <a:rPr lang="en-US" sz="1200" dirty="0" smtClean="0">
                          <a:latin typeface="Times New Roman" panose="02020603050405020304" pitchFamily="18" charset="0"/>
                          <a:cs typeface="Times New Roman" panose="02020603050405020304" pitchFamily="18" charset="0"/>
                        </a:rPr>
                        <a:t> and </a:t>
                      </a:r>
                      <a:r>
                        <a:rPr lang="en-US" sz="1200" b="1" dirty="0" smtClean="0">
                          <a:latin typeface="Times New Roman" panose="02020603050405020304" pitchFamily="18" charset="0"/>
                          <a:cs typeface="Times New Roman" panose="02020603050405020304" pitchFamily="18" charset="0"/>
                        </a:rPr>
                        <a:t>tyrants </a:t>
                      </a:r>
                      <a:endParaRPr lang="ru-RU" sz="1200" dirty="0"/>
                    </a:p>
                  </a:txBody>
                  <a:tcPr/>
                </a:tc>
                <a:tc>
                  <a:txBody>
                    <a:bodyPr/>
                    <a:lstStyle/>
                    <a:p>
                      <a:r>
                        <a:rPr lang="en-US" sz="1200" dirty="0" smtClean="0">
                          <a:latin typeface="Times New Roman" panose="02020603050405020304" pitchFamily="18" charset="0"/>
                          <a:cs typeface="Times New Roman" panose="02020603050405020304" pitchFamily="18" charset="0"/>
                        </a:rPr>
                        <a:t>Demagogues- political leaders who seek support by appealing to the desires and prejudices of  ordinary people rather than by using rational  argument.</a:t>
                      </a:r>
                      <a:endParaRPr lang="ru-RU" sz="1200" dirty="0"/>
                    </a:p>
                  </a:txBody>
                  <a:tcPr/>
                </a:tc>
              </a:tr>
              <a:tr h="808648">
                <a:tc>
                  <a:txBody>
                    <a:bodyPr/>
                    <a:lstStyle/>
                    <a:p>
                      <a:r>
                        <a:rPr lang="en-US" sz="1200" b="1" dirty="0" smtClean="0">
                          <a:latin typeface="Times New Roman" panose="02020603050405020304" pitchFamily="18" charset="0"/>
                          <a:cs typeface="Times New Roman" panose="02020603050405020304" pitchFamily="18" charset="0"/>
                        </a:rPr>
                        <a:t>Tricolor flies </a:t>
                      </a:r>
                      <a:endParaRPr lang="ru-RU" sz="1200" b="1" dirty="0"/>
                    </a:p>
                  </a:txBody>
                  <a:tcPr/>
                </a:tc>
                <a:tc>
                  <a:txBody>
                    <a:bodyPr/>
                    <a:lstStyle/>
                    <a:p>
                      <a:r>
                        <a:rPr lang="en-US" sz="1200" dirty="0" smtClean="0">
                          <a:latin typeface="Times New Roman" panose="02020603050405020304" pitchFamily="18" charset="0"/>
                          <a:cs typeface="Times New Roman" panose="02020603050405020304" pitchFamily="18" charset="0"/>
                        </a:rPr>
                        <a:t>The flag of </a:t>
                      </a:r>
                      <a:r>
                        <a:rPr lang="en-US" sz="1200" dirty="0" err="1" smtClean="0">
                          <a:latin typeface="Times New Roman" panose="02020603050405020304" pitchFamily="18" charset="0"/>
                          <a:cs typeface="Times New Roman" panose="02020603050405020304" pitchFamily="18" charset="0"/>
                        </a:rPr>
                        <a:t>france</a:t>
                      </a:r>
                      <a:r>
                        <a:rPr lang="en-US" sz="1200" dirty="0" smtClean="0">
                          <a:latin typeface="Times New Roman" panose="02020603050405020304" pitchFamily="18" charset="0"/>
                          <a:cs typeface="Times New Roman" panose="02020603050405020304" pitchFamily="18" charset="0"/>
                        </a:rPr>
                        <a:t> is a tricolor flag featuring three vertical bands </a:t>
                      </a:r>
                      <a:r>
                        <a:rPr lang="en-US" sz="1200" dirty="0" err="1" smtClean="0">
                          <a:latin typeface="Times New Roman" panose="02020603050405020304" pitchFamily="18" charset="0"/>
                          <a:cs typeface="Times New Roman" panose="02020603050405020304" pitchFamily="18" charset="0"/>
                        </a:rPr>
                        <a:t>coloured</a:t>
                      </a:r>
                      <a:r>
                        <a:rPr lang="en-US" sz="1200" dirty="0" smtClean="0">
                          <a:latin typeface="Times New Roman" panose="02020603050405020304" pitchFamily="18" charset="0"/>
                          <a:cs typeface="Times New Roman" panose="02020603050405020304" pitchFamily="18" charset="0"/>
                        </a:rPr>
                        <a:t> blue, white, and red. It is known to English speakers as the French </a:t>
                      </a:r>
                      <a:r>
                        <a:rPr lang="en-US" sz="1200" dirty="0" err="1" smtClean="0">
                          <a:latin typeface="Times New Roman" panose="02020603050405020304" pitchFamily="18" charset="0"/>
                          <a:cs typeface="Times New Roman" panose="02020603050405020304" pitchFamily="18" charset="0"/>
                        </a:rPr>
                        <a:t>Tricolour</a:t>
                      </a:r>
                      <a:r>
                        <a:rPr lang="en-US" sz="1200" dirty="0" smtClean="0">
                          <a:latin typeface="Times New Roman" panose="02020603050405020304" pitchFamily="18" charset="0"/>
                          <a:cs typeface="Times New Roman" panose="02020603050405020304" pitchFamily="18" charset="0"/>
                        </a:rPr>
                        <a:t> or simply the </a:t>
                      </a:r>
                      <a:r>
                        <a:rPr lang="en-US" sz="1200" dirty="0" err="1" smtClean="0">
                          <a:latin typeface="Times New Roman" panose="02020603050405020304" pitchFamily="18" charset="0"/>
                          <a:cs typeface="Times New Roman" panose="02020603050405020304" pitchFamily="18" charset="0"/>
                        </a:rPr>
                        <a:t>Tricolour</a:t>
                      </a:r>
                      <a:r>
                        <a:rPr lang="en-US" sz="1200" dirty="0" smtClean="0">
                          <a:latin typeface="Times New Roman" panose="02020603050405020304" pitchFamily="18" charset="0"/>
                          <a:cs typeface="Times New Roman" panose="02020603050405020304" pitchFamily="18" charset="0"/>
                        </a:rPr>
                        <a:t>.</a:t>
                      </a:r>
                      <a:endParaRPr lang="ru-RU" sz="1200" dirty="0"/>
                    </a:p>
                  </a:txBody>
                  <a:tcPr/>
                </a:tc>
              </a:tr>
              <a:tr h="313025">
                <a:tc>
                  <a:txBody>
                    <a:bodyPr/>
                    <a:lstStyle/>
                    <a:p>
                      <a:endParaRPr lang="ru-RU" sz="1200" dirty="0"/>
                    </a:p>
                  </a:txBody>
                  <a:tcPr/>
                </a:tc>
                <a:tc>
                  <a:txBody>
                    <a:bodyPr/>
                    <a:lstStyle/>
                    <a:p>
                      <a:endParaRPr lang="ru-RU" sz="1200" dirty="0"/>
                    </a:p>
                  </a:txBody>
                  <a:tcPr/>
                </a:tc>
              </a:tr>
            </a:tbl>
          </a:graphicData>
        </a:graphic>
      </p:graphicFrame>
      <p:sp>
        <p:nvSpPr>
          <p:cNvPr id="3" name="Стрелка вправо 2"/>
          <p:cNvSpPr/>
          <p:nvPr/>
        </p:nvSpPr>
        <p:spPr>
          <a:xfrm>
            <a:off x="179512" y="0"/>
            <a:ext cx="8280920" cy="692696"/>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Rhetorical devices(</a:t>
            </a:r>
            <a:r>
              <a:rPr lang="en-US" dirty="0" err="1" smtClean="0"/>
              <a:t>metonimies,metaphoras</a:t>
            </a:r>
            <a:r>
              <a:rPr lang="en-US" dirty="0" smtClean="0"/>
              <a:t>)</a:t>
            </a:r>
            <a:endParaRPr lang="ru-RU" dirty="0"/>
          </a:p>
        </p:txBody>
      </p:sp>
    </p:spTree>
    <p:extLst>
      <p:ext uri="{BB962C8B-B14F-4D97-AF65-F5344CB8AC3E}">
        <p14:creationId xmlns:p14="http://schemas.microsoft.com/office/powerpoint/2010/main" val="1194004794"/>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Таблица 1"/>
          <p:cNvGraphicFramePr>
            <a:graphicFrameLocks noGrp="1"/>
          </p:cNvGraphicFramePr>
          <p:nvPr>
            <p:extLst>
              <p:ext uri="{D42A27DB-BD31-4B8C-83A1-F6EECF244321}">
                <p14:modId xmlns:p14="http://schemas.microsoft.com/office/powerpoint/2010/main" val="4214411212"/>
              </p:ext>
            </p:extLst>
          </p:nvPr>
        </p:nvGraphicFramePr>
        <p:xfrm>
          <a:off x="323528" y="404663"/>
          <a:ext cx="8640960" cy="6129457"/>
        </p:xfrm>
        <a:graphic>
          <a:graphicData uri="http://schemas.openxmlformats.org/drawingml/2006/table">
            <a:tbl>
              <a:tblPr firstRow="1" bandRow="1">
                <a:tableStyleId>{5C22544A-7EE6-4342-B048-85BDC9FD1C3A}</a:tableStyleId>
              </a:tblPr>
              <a:tblGrid>
                <a:gridCol w="4320480"/>
                <a:gridCol w="4320480"/>
              </a:tblGrid>
              <a:tr h="440062">
                <a:tc>
                  <a:txBody>
                    <a:bodyPr/>
                    <a:lstStyle/>
                    <a:p>
                      <a:r>
                        <a:rPr lang="en-US" sz="1400" dirty="0" smtClean="0">
                          <a:latin typeface="Times New Roman" panose="02020603050405020304" pitchFamily="18" charset="0"/>
                          <a:cs typeface="Times New Roman" panose="02020603050405020304" pitchFamily="18" charset="0"/>
                        </a:rPr>
                        <a:t>The Prince</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 The head</a:t>
                      </a:r>
                      <a:endParaRPr lang="ru-RU" sz="1400" dirty="0">
                        <a:latin typeface="Times New Roman" panose="02020603050405020304" pitchFamily="18" charset="0"/>
                        <a:cs typeface="Times New Roman" panose="02020603050405020304" pitchFamily="18" charset="0"/>
                      </a:endParaRPr>
                    </a:p>
                  </a:txBody>
                  <a:tcPr/>
                </a:tc>
              </a:tr>
              <a:tr h="440062">
                <a:tc>
                  <a:txBody>
                    <a:bodyPr/>
                    <a:lstStyle/>
                    <a:p>
                      <a:r>
                        <a:rPr lang="en-US" sz="1400" dirty="0" smtClean="0">
                          <a:latin typeface="Times New Roman" panose="02020603050405020304" pitchFamily="18" charset="0"/>
                          <a:cs typeface="Times New Roman" panose="02020603050405020304" pitchFamily="18" charset="0"/>
                        </a:rPr>
                        <a:t>The governing  bodies </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-the heart</a:t>
                      </a:r>
                      <a:endParaRPr lang="ru-RU" sz="1400" dirty="0">
                        <a:latin typeface="Times New Roman" panose="02020603050405020304" pitchFamily="18" charset="0"/>
                        <a:cs typeface="Times New Roman" panose="02020603050405020304" pitchFamily="18" charset="0"/>
                      </a:endParaRPr>
                    </a:p>
                  </a:txBody>
                  <a:tcPr/>
                </a:tc>
              </a:tr>
              <a:tr h="440062">
                <a:tc>
                  <a:txBody>
                    <a:bodyPr/>
                    <a:lstStyle/>
                    <a:p>
                      <a:r>
                        <a:rPr lang="en-US" sz="1400" dirty="0" smtClean="0">
                          <a:latin typeface="Times New Roman" panose="02020603050405020304" pitchFamily="18" charset="0"/>
                          <a:cs typeface="Times New Roman" panose="02020603050405020304" pitchFamily="18" charset="0"/>
                        </a:rPr>
                        <a:t>judges</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-the </a:t>
                      </a:r>
                      <a:r>
                        <a:rPr lang="en-US" sz="1400" dirty="0" err="1" smtClean="0">
                          <a:latin typeface="Times New Roman" panose="02020603050405020304" pitchFamily="18" charset="0"/>
                          <a:cs typeface="Times New Roman" panose="02020603050405020304" pitchFamily="18" charset="0"/>
                        </a:rPr>
                        <a:t>eyes,ears</a:t>
                      </a:r>
                      <a:r>
                        <a:rPr lang="en-US" sz="1400" dirty="0" smtClean="0">
                          <a:latin typeface="Times New Roman" panose="02020603050405020304" pitchFamily="18" charset="0"/>
                          <a:cs typeface="Times New Roman" panose="02020603050405020304" pitchFamily="18" charset="0"/>
                        </a:rPr>
                        <a:t> and</a:t>
                      </a:r>
                      <a:r>
                        <a:rPr lang="en-US" sz="1400" baseline="0" dirty="0" smtClean="0">
                          <a:latin typeface="Times New Roman" panose="02020603050405020304" pitchFamily="18" charset="0"/>
                          <a:cs typeface="Times New Roman" panose="02020603050405020304" pitchFamily="18" charset="0"/>
                        </a:rPr>
                        <a:t> tongue</a:t>
                      </a:r>
                      <a:endParaRPr lang="ru-RU" sz="1400" dirty="0">
                        <a:latin typeface="Times New Roman" panose="02020603050405020304" pitchFamily="18" charset="0"/>
                        <a:cs typeface="Times New Roman" panose="02020603050405020304" pitchFamily="18" charset="0"/>
                      </a:endParaRPr>
                    </a:p>
                  </a:txBody>
                  <a:tcPr/>
                </a:tc>
              </a:tr>
              <a:tr h="440062">
                <a:tc>
                  <a:txBody>
                    <a:bodyPr/>
                    <a:lstStyle/>
                    <a:p>
                      <a:r>
                        <a:rPr lang="en-US" sz="1400" dirty="0" smtClean="0">
                          <a:latin typeface="Times New Roman" panose="02020603050405020304" pitchFamily="18" charset="0"/>
                          <a:cs typeface="Times New Roman" panose="02020603050405020304" pitchFamily="18" charset="0"/>
                        </a:rPr>
                        <a:t>soldiers</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-the hands</a:t>
                      </a:r>
                      <a:endParaRPr lang="ru-RU" sz="1400" dirty="0">
                        <a:latin typeface="Times New Roman" panose="02020603050405020304" pitchFamily="18" charset="0"/>
                        <a:cs typeface="Times New Roman" panose="02020603050405020304" pitchFamily="18" charset="0"/>
                      </a:endParaRPr>
                    </a:p>
                  </a:txBody>
                  <a:tcPr/>
                </a:tc>
              </a:tr>
              <a:tr h="440062">
                <a:tc>
                  <a:txBody>
                    <a:bodyPr/>
                    <a:lstStyle/>
                    <a:p>
                      <a:r>
                        <a:rPr lang="en-US" sz="1400" dirty="0" smtClean="0">
                          <a:latin typeface="Times New Roman" panose="02020603050405020304" pitchFamily="18" charset="0"/>
                          <a:cs typeface="Times New Roman" panose="02020603050405020304" pitchFamily="18" charset="0"/>
                        </a:rPr>
                        <a:t>red</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-Bribery(</a:t>
                      </a:r>
                      <a:r>
                        <a:rPr lang="en-US" sz="1400" dirty="0" err="1" smtClean="0">
                          <a:latin typeface="Times New Roman" panose="02020603050405020304" pitchFamily="18" charset="0"/>
                          <a:cs typeface="Times New Roman" panose="02020603050405020304" pitchFamily="18" charset="0"/>
                        </a:rPr>
                        <a:t>poraxo`rlik</a:t>
                      </a:r>
                      <a:r>
                        <a:rPr lang="en-US" sz="1400" dirty="0" smtClean="0">
                          <a:latin typeface="Times New Roman" panose="02020603050405020304" pitchFamily="18" charset="0"/>
                          <a:cs typeface="Times New Roman" panose="02020603050405020304" pitchFamily="18" charset="0"/>
                        </a:rPr>
                        <a:t>)</a:t>
                      </a:r>
                      <a:endParaRPr lang="ru-RU" sz="1400" dirty="0">
                        <a:latin typeface="Times New Roman" panose="02020603050405020304" pitchFamily="18" charset="0"/>
                        <a:cs typeface="Times New Roman" panose="02020603050405020304" pitchFamily="18" charset="0"/>
                      </a:endParaRPr>
                    </a:p>
                  </a:txBody>
                  <a:tcPr/>
                </a:tc>
              </a:tr>
              <a:tr h="440062">
                <a:tc>
                  <a:txBody>
                    <a:bodyPr/>
                    <a:lstStyle/>
                    <a:p>
                      <a:r>
                        <a:rPr lang="en-US" sz="1400" dirty="0" smtClean="0">
                          <a:latin typeface="Times New Roman" panose="02020603050405020304" pitchFamily="18" charset="0"/>
                          <a:cs typeface="Times New Roman" panose="02020603050405020304" pitchFamily="18" charset="0"/>
                        </a:rPr>
                        <a:t>gold</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-financial scandals(</a:t>
                      </a:r>
                      <a:r>
                        <a:rPr lang="en-US" sz="1400" dirty="0" err="1" smtClean="0">
                          <a:latin typeface="Times New Roman" panose="02020603050405020304" pitchFamily="18" charset="0"/>
                          <a:cs typeface="Times New Roman" panose="02020603050405020304" pitchFamily="18" charset="0"/>
                        </a:rPr>
                        <a:t>moliyaviy</a:t>
                      </a:r>
                      <a:r>
                        <a:rPr lang="en-US" sz="1400" dirty="0" smtClean="0">
                          <a:latin typeface="Times New Roman" panose="02020603050405020304" pitchFamily="18" charset="0"/>
                          <a:cs typeface="Times New Roman" panose="02020603050405020304" pitchFamily="18" charset="0"/>
                        </a:rPr>
                        <a:t> </a:t>
                      </a:r>
                      <a:r>
                        <a:rPr lang="en-US" sz="1400" dirty="0" err="1" smtClean="0">
                          <a:latin typeface="Times New Roman" panose="02020603050405020304" pitchFamily="18" charset="0"/>
                          <a:cs typeface="Times New Roman" panose="02020603050405020304" pitchFamily="18" charset="0"/>
                        </a:rPr>
                        <a:t>janjallar</a:t>
                      </a:r>
                      <a:r>
                        <a:rPr lang="en-US" sz="1400" dirty="0" smtClean="0">
                          <a:latin typeface="Times New Roman" panose="02020603050405020304" pitchFamily="18" charset="0"/>
                          <a:cs typeface="Times New Roman" panose="02020603050405020304" pitchFamily="18" charset="0"/>
                        </a:rPr>
                        <a:t>)</a:t>
                      </a:r>
                      <a:endParaRPr lang="ru-RU" sz="1400" dirty="0">
                        <a:latin typeface="Times New Roman" panose="02020603050405020304" pitchFamily="18" charset="0"/>
                        <a:cs typeface="Times New Roman" panose="02020603050405020304" pitchFamily="18" charset="0"/>
                      </a:endParaRPr>
                    </a:p>
                  </a:txBody>
                  <a:tcPr/>
                </a:tc>
              </a:tr>
              <a:tr h="1085083">
                <a:tc>
                  <a:txBody>
                    <a:bodyPr/>
                    <a:lstStyle/>
                    <a:p>
                      <a:r>
                        <a:rPr lang="en-US" sz="1400" dirty="0" smtClean="0">
                          <a:latin typeface="Times New Roman" panose="02020603050405020304" pitchFamily="18" charset="0"/>
                          <a:cs typeface="Times New Roman" panose="02020603050405020304" pitchFamily="18" charset="0"/>
                        </a:rPr>
                        <a:t>black</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-cultivation of nepotism(</a:t>
                      </a:r>
                      <a:r>
                        <a:rPr lang="en-US" sz="1400" dirty="0" err="1" smtClean="0">
                          <a:latin typeface="Times New Roman" panose="02020603050405020304" pitchFamily="18" charset="0"/>
                          <a:cs typeface="Times New Roman" panose="02020603050405020304" pitchFamily="18" charset="0"/>
                        </a:rPr>
                        <a:t>korrupsiyaning</a:t>
                      </a:r>
                      <a:r>
                        <a:rPr lang="en-US" sz="1400" dirty="0" smtClean="0">
                          <a:latin typeface="Times New Roman" panose="02020603050405020304" pitchFamily="18" charset="0"/>
                          <a:cs typeface="Times New Roman" panose="02020603050405020304" pitchFamily="18" charset="0"/>
                        </a:rPr>
                        <a:t> </a:t>
                      </a:r>
                      <a:r>
                        <a:rPr lang="en-US" sz="1400" dirty="0" err="1" smtClean="0">
                          <a:latin typeface="Times New Roman" panose="02020603050405020304" pitchFamily="18" charset="0"/>
                          <a:cs typeface="Times New Roman" panose="02020603050405020304" pitchFamily="18" charset="0"/>
                        </a:rPr>
                        <a:t>bir</a:t>
                      </a:r>
                      <a:r>
                        <a:rPr lang="en-US" sz="1400" dirty="0" smtClean="0">
                          <a:latin typeface="Times New Roman" panose="02020603050405020304" pitchFamily="18" charset="0"/>
                          <a:cs typeface="Times New Roman" panose="02020603050405020304" pitchFamily="18" charset="0"/>
                        </a:rPr>
                        <a:t> </a:t>
                      </a:r>
                      <a:r>
                        <a:rPr lang="en-US" sz="1400" dirty="0" err="1" smtClean="0">
                          <a:latin typeface="Times New Roman" panose="02020603050405020304" pitchFamily="18" charset="0"/>
                          <a:cs typeface="Times New Roman" panose="02020603050405020304" pitchFamily="18" charset="0"/>
                        </a:rPr>
                        <a:t>turi</a:t>
                      </a:r>
                      <a:r>
                        <a:rPr lang="en-US" sz="1400" dirty="0" smtClean="0">
                          <a:latin typeface="Times New Roman" panose="02020603050405020304" pitchFamily="18" charset="0"/>
                          <a:cs typeface="Times New Roman" panose="02020603050405020304" pitchFamily="18" charset="0"/>
                        </a:rPr>
                        <a:t> </a:t>
                      </a:r>
                      <a:r>
                        <a:rPr lang="en-US" sz="1400" dirty="0" err="1" smtClean="0">
                          <a:latin typeface="Times New Roman" panose="02020603050405020304" pitchFamily="18" charset="0"/>
                          <a:cs typeface="Times New Roman" panose="02020603050405020304" pitchFamily="18" charset="0"/>
                        </a:rPr>
                        <a:t>qarindoshlarni</a:t>
                      </a:r>
                      <a:r>
                        <a:rPr lang="en-US" sz="1400" dirty="0" smtClean="0">
                          <a:latin typeface="Times New Roman" panose="02020603050405020304" pitchFamily="18" charset="0"/>
                          <a:cs typeface="Times New Roman" panose="02020603050405020304" pitchFamily="18" charset="0"/>
                        </a:rPr>
                        <a:t> </a:t>
                      </a:r>
                      <a:r>
                        <a:rPr lang="en-US" sz="1400" dirty="0" err="1" smtClean="0">
                          <a:latin typeface="Times New Roman" panose="02020603050405020304" pitchFamily="18" charset="0"/>
                          <a:cs typeface="Times New Roman" panose="02020603050405020304" pitchFamily="18" charset="0"/>
                        </a:rPr>
                        <a:t>ish</a:t>
                      </a:r>
                      <a:r>
                        <a:rPr lang="en-US" sz="1400" dirty="0" smtClean="0">
                          <a:latin typeface="Times New Roman" panose="02020603050405020304" pitchFamily="18" charset="0"/>
                          <a:cs typeface="Times New Roman" panose="02020603050405020304" pitchFamily="18" charset="0"/>
                        </a:rPr>
                        <a:t> </a:t>
                      </a:r>
                      <a:r>
                        <a:rPr lang="en-US" sz="1400" dirty="0" err="1" smtClean="0">
                          <a:latin typeface="Times New Roman" panose="02020603050405020304" pitchFamily="18" charset="0"/>
                          <a:cs typeface="Times New Roman" panose="02020603050405020304" pitchFamily="18" charset="0"/>
                        </a:rPr>
                        <a:t>bilan</a:t>
                      </a:r>
                      <a:r>
                        <a:rPr lang="en-US" sz="1400" dirty="0" smtClean="0">
                          <a:latin typeface="Times New Roman" panose="02020603050405020304" pitchFamily="18" charset="0"/>
                          <a:cs typeface="Times New Roman" panose="02020603050405020304" pitchFamily="18" charset="0"/>
                        </a:rPr>
                        <a:t> </a:t>
                      </a:r>
                      <a:r>
                        <a:rPr lang="en-US" sz="1400" dirty="0" err="1" smtClean="0">
                          <a:latin typeface="Times New Roman" panose="02020603050405020304" pitchFamily="18" charset="0"/>
                          <a:cs typeface="Times New Roman" panose="02020603050405020304" pitchFamily="18" charset="0"/>
                        </a:rPr>
                        <a:t>taminlash</a:t>
                      </a:r>
                      <a:r>
                        <a:rPr lang="en-US" sz="1400" dirty="0" smtClean="0">
                          <a:latin typeface="Times New Roman" panose="02020603050405020304" pitchFamily="18" charset="0"/>
                          <a:cs typeface="Times New Roman" panose="02020603050405020304" pitchFamily="18" charset="0"/>
                        </a:rPr>
                        <a:t>)</a:t>
                      </a:r>
                      <a:endParaRPr lang="ru-RU" sz="1400" dirty="0">
                        <a:latin typeface="Times New Roman" panose="02020603050405020304" pitchFamily="18" charset="0"/>
                        <a:cs typeface="Times New Roman" panose="02020603050405020304" pitchFamily="18" charset="0"/>
                      </a:endParaRPr>
                    </a:p>
                  </a:txBody>
                  <a:tcPr/>
                </a:tc>
              </a:tr>
              <a:tr h="440062">
                <a:tc>
                  <a:txBody>
                    <a:bodyPr/>
                    <a:lstStyle/>
                    <a:p>
                      <a:r>
                        <a:rPr lang="en-US" sz="1400" dirty="0" smtClean="0">
                          <a:latin typeface="Times New Roman" panose="02020603050405020304" pitchFamily="18" charset="0"/>
                          <a:cs typeface="Times New Roman" panose="02020603050405020304" pitchFamily="18" charset="0"/>
                        </a:rPr>
                        <a:t>yellow</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a:t>
                      </a:r>
                      <a:r>
                        <a:rPr lang="en-US" sz="1400" dirty="0" err="1" smtClean="0">
                          <a:latin typeface="Times New Roman" panose="02020603050405020304" pitchFamily="18" charset="0"/>
                          <a:cs typeface="Times New Roman" panose="02020603050405020304" pitchFamily="18" charset="0"/>
                        </a:rPr>
                        <a:t>adultry</a:t>
                      </a:r>
                      <a:r>
                        <a:rPr lang="en-US" sz="1400" dirty="0" smtClean="0">
                          <a:latin typeface="Times New Roman" panose="02020603050405020304" pitchFamily="18" charset="0"/>
                          <a:cs typeface="Times New Roman" panose="02020603050405020304" pitchFamily="18" charset="0"/>
                        </a:rPr>
                        <a:t>(</a:t>
                      </a:r>
                      <a:r>
                        <a:rPr lang="en-US" sz="1400" dirty="0" err="1" smtClean="0">
                          <a:latin typeface="Times New Roman" panose="02020603050405020304" pitchFamily="18" charset="0"/>
                          <a:cs typeface="Times New Roman" panose="02020603050405020304" pitchFamily="18" charset="0"/>
                        </a:rPr>
                        <a:t>xiyonat</a:t>
                      </a:r>
                      <a:r>
                        <a:rPr lang="en-US" sz="1400" dirty="0" smtClean="0">
                          <a:latin typeface="Times New Roman" panose="02020603050405020304" pitchFamily="18" charset="0"/>
                          <a:cs typeface="Times New Roman" panose="02020603050405020304" pitchFamily="18" charset="0"/>
                        </a:rPr>
                        <a:t>)</a:t>
                      </a:r>
                      <a:endParaRPr lang="ru-RU" sz="1400" dirty="0">
                        <a:latin typeface="Times New Roman" panose="02020603050405020304" pitchFamily="18" charset="0"/>
                        <a:cs typeface="Times New Roman" panose="02020603050405020304" pitchFamily="18" charset="0"/>
                      </a:endParaRPr>
                    </a:p>
                  </a:txBody>
                  <a:tcPr/>
                </a:tc>
              </a:tr>
              <a:tr h="1019060">
                <a:tc>
                  <a:txBody>
                    <a:bodyPr/>
                    <a:lstStyle/>
                    <a:p>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A Golden Age</a:t>
                      </a:r>
                      <a:endParaRPr lang="ru-RU" sz="14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400" dirty="0" smtClean="0">
                          <a:latin typeface="Times New Roman" panose="02020603050405020304" pitchFamily="18" charset="0"/>
                          <a:cs typeface="Times New Roman" panose="02020603050405020304" pitchFamily="18" charset="0"/>
                        </a:rPr>
                        <a:t>-</a:t>
                      </a: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The term originated from early Greek and Roman poets, who used it to refer to a time when mankind lived in a better time and was pure.</a:t>
                      </a:r>
                      <a:endParaRPr lang="ru-RU" sz="1400" kern="1200" dirty="0" smtClean="0">
                        <a:solidFill>
                          <a:schemeClr val="dk1"/>
                        </a:solidFill>
                        <a:effectLst/>
                        <a:latin typeface="Times New Roman" panose="02020603050405020304" pitchFamily="18" charset="0"/>
                        <a:ea typeface="+mn-ea"/>
                        <a:cs typeface="Times New Roman" panose="02020603050405020304" pitchFamily="18" charset="0"/>
                      </a:endParaRPr>
                    </a:p>
                  </a:txBody>
                  <a:tcPr/>
                </a:tc>
              </a:tr>
              <a:tr h="935031">
                <a:tc>
                  <a:txBody>
                    <a:bodyPr/>
                    <a:lstStyle/>
                    <a:p>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Black Age</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a:t>
                      </a: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referring to the early Middle Ages or Middle Ages that asserts that a demographic, cultural and economic deterioration occurred in Western Europe following the decline of the Roman Empire</a:t>
                      </a:r>
                      <a:endParaRPr lang="ru-RU" sz="1400" dirty="0">
                        <a:latin typeface="Times New Roman" panose="02020603050405020304" pitchFamily="18" charset="0"/>
                        <a:cs typeface="Times New Roman" panose="02020603050405020304" pitchFamily="18" charset="0"/>
                      </a:endParaRPr>
                    </a:p>
                  </a:txBody>
                  <a:tcPr/>
                </a:tc>
              </a:tr>
            </a:tbl>
          </a:graphicData>
        </a:graphic>
      </p:graphicFrame>
    </p:spTree>
    <p:extLst>
      <p:ext uri="{BB962C8B-B14F-4D97-AF65-F5344CB8AC3E}">
        <p14:creationId xmlns:p14="http://schemas.microsoft.com/office/powerpoint/2010/main" val="295245662"/>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Прямоугольник 2"/>
          <p:cNvSpPr/>
          <p:nvPr/>
        </p:nvSpPr>
        <p:spPr>
          <a:xfrm>
            <a:off x="539552" y="620688"/>
            <a:ext cx="7344816" cy="5262979"/>
          </a:xfrm>
          <a:prstGeom prst="rect">
            <a:avLst/>
          </a:prstGeom>
        </p:spPr>
        <p:txBody>
          <a:bodyPr wrap="square">
            <a:spAutoFit/>
          </a:bodyPr>
          <a:lstStyle/>
          <a:p>
            <a:pPr lvl="0"/>
            <a:r>
              <a:rPr lang="en-US" sz="1400" i="1" dirty="0">
                <a:solidFill>
                  <a:prstClr val="black"/>
                </a:solidFill>
              </a:rPr>
              <a:t>1.“Fear leads to anger. Anger leads to hate. Hate leads to suffering.” –Star Wars: The Empire Strikes Back</a:t>
            </a:r>
            <a:r>
              <a:rPr lang="en-US" sz="1400" dirty="0">
                <a:solidFill>
                  <a:prstClr val="black"/>
                </a:solidFill>
              </a:rPr>
              <a:t>- "</a:t>
            </a:r>
            <a:r>
              <a:rPr lang="en-US" sz="1400" dirty="0" err="1">
                <a:solidFill>
                  <a:prstClr val="black"/>
                </a:solidFill>
              </a:rPr>
              <a:t>Qo'rquv</a:t>
            </a:r>
            <a:r>
              <a:rPr lang="en-US" sz="1400" dirty="0">
                <a:solidFill>
                  <a:prstClr val="black"/>
                </a:solidFill>
              </a:rPr>
              <a:t> </a:t>
            </a:r>
            <a:r>
              <a:rPr lang="en-US" sz="1400" dirty="0" err="1">
                <a:solidFill>
                  <a:prstClr val="black"/>
                </a:solidFill>
              </a:rPr>
              <a:t>g'azablanishga</a:t>
            </a:r>
            <a:r>
              <a:rPr lang="en-US" sz="1400" dirty="0">
                <a:solidFill>
                  <a:prstClr val="black"/>
                </a:solidFill>
              </a:rPr>
              <a:t> </a:t>
            </a:r>
            <a:r>
              <a:rPr lang="en-US" sz="1400" dirty="0" err="1">
                <a:solidFill>
                  <a:prstClr val="black"/>
                </a:solidFill>
              </a:rPr>
              <a:t>olib</a:t>
            </a:r>
            <a:r>
              <a:rPr lang="en-US" sz="1400" dirty="0">
                <a:solidFill>
                  <a:prstClr val="black"/>
                </a:solidFill>
              </a:rPr>
              <a:t> </a:t>
            </a:r>
            <a:r>
              <a:rPr lang="en-US" sz="1400" dirty="0" err="1">
                <a:solidFill>
                  <a:prstClr val="black"/>
                </a:solidFill>
              </a:rPr>
              <a:t>keladi</a:t>
            </a:r>
            <a:r>
              <a:rPr lang="en-US" sz="1400" dirty="0">
                <a:solidFill>
                  <a:prstClr val="black"/>
                </a:solidFill>
              </a:rPr>
              <a:t>. </a:t>
            </a:r>
            <a:r>
              <a:rPr lang="en-US" sz="1400" dirty="0" err="1">
                <a:solidFill>
                  <a:prstClr val="black"/>
                </a:solidFill>
              </a:rPr>
              <a:t>G'azab</a:t>
            </a:r>
            <a:r>
              <a:rPr lang="en-US" sz="1400" dirty="0">
                <a:solidFill>
                  <a:prstClr val="black"/>
                </a:solidFill>
              </a:rPr>
              <a:t> </a:t>
            </a:r>
            <a:r>
              <a:rPr lang="en-US" sz="1400" dirty="0" err="1">
                <a:solidFill>
                  <a:prstClr val="black"/>
                </a:solidFill>
              </a:rPr>
              <a:t>nafratga</a:t>
            </a:r>
            <a:r>
              <a:rPr lang="en-US" sz="1400" dirty="0">
                <a:solidFill>
                  <a:prstClr val="black"/>
                </a:solidFill>
              </a:rPr>
              <a:t> </a:t>
            </a:r>
            <a:r>
              <a:rPr lang="en-US" sz="1400" dirty="0" err="1">
                <a:solidFill>
                  <a:prstClr val="black"/>
                </a:solidFill>
              </a:rPr>
              <a:t>olib</a:t>
            </a:r>
            <a:r>
              <a:rPr lang="en-US" sz="1400" dirty="0">
                <a:solidFill>
                  <a:prstClr val="black"/>
                </a:solidFill>
              </a:rPr>
              <a:t> </a:t>
            </a:r>
            <a:r>
              <a:rPr lang="en-US" sz="1400" dirty="0" err="1">
                <a:solidFill>
                  <a:prstClr val="black"/>
                </a:solidFill>
              </a:rPr>
              <a:t>keladi</a:t>
            </a:r>
            <a:r>
              <a:rPr lang="en-US" sz="1400" dirty="0">
                <a:solidFill>
                  <a:prstClr val="black"/>
                </a:solidFill>
              </a:rPr>
              <a:t>. </a:t>
            </a:r>
            <a:r>
              <a:rPr lang="en-US" sz="1400" dirty="0" err="1">
                <a:solidFill>
                  <a:prstClr val="black"/>
                </a:solidFill>
              </a:rPr>
              <a:t>Nafrat</a:t>
            </a:r>
            <a:r>
              <a:rPr lang="en-US" sz="1400" dirty="0">
                <a:solidFill>
                  <a:prstClr val="black"/>
                </a:solidFill>
              </a:rPr>
              <a:t> </a:t>
            </a:r>
            <a:r>
              <a:rPr lang="en-US" sz="1400" dirty="0" err="1">
                <a:solidFill>
                  <a:prstClr val="black"/>
                </a:solidFill>
              </a:rPr>
              <a:t>azob-uqubatlarga</a:t>
            </a:r>
            <a:r>
              <a:rPr lang="en-US" sz="1400" dirty="0">
                <a:solidFill>
                  <a:prstClr val="black"/>
                </a:solidFill>
              </a:rPr>
              <a:t> </a:t>
            </a:r>
            <a:r>
              <a:rPr lang="en-US" sz="1400" dirty="0" err="1">
                <a:solidFill>
                  <a:prstClr val="black"/>
                </a:solidFill>
              </a:rPr>
              <a:t>olib</a:t>
            </a:r>
            <a:r>
              <a:rPr lang="en-US" sz="1400" dirty="0">
                <a:solidFill>
                  <a:prstClr val="black"/>
                </a:solidFill>
              </a:rPr>
              <a:t> </a:t>
            </a:r>
            <a:r>
              <a:rPr lang="en-US" sz="1400" dirty="0" err="1">
                <a:solidFill>
                  <a:prstClr val="black"/>
                </a:solidFill>
              </a:rPr>
              <a:t>keladi</a:t>
            </a:r>
            <a:r>
              <a:rPr lang="en-US" sz="1400" dirty="0">
                <a:solidFill>
                  <a:prstClr val="black"/>
                </a:solidFill>
              </a:rPr>
              <a:t> ”</a:t>
            </a:r>
            <a:br>
              <a:rPr lang="en-US" sz="1400" dirty="0">
                <a:solidFill>
                  <a:prstClr val="black"/>
                </a:solidFill>
              </a:rPr>
            </a:br>
            <a:r>
              <a:rPr lang="en-US" sz="1400" i="1" dirty="0">
                <a:solidFill>
                  <a:prstClr val="black"/>
                </a:solidFill>
              </a:rPr>
              <a:t>Rhetorical Device</a:t>
            </a:r>
            <a:r>
              <a:rPr lang="en-US" sz="1400" dirty="0">
                <a:solidFill>
                  <a:prstClr val="black"/>
                </a:solidFill>
              </a:rPr>
              <a:t>: Anadiplosis. The pairs of words at the beginning and ending of each sentence give the impression that the logic invoked is unassailable and perfectly assembled.</a:t>
            </a:r>
            <a:endParaRPr lang="ru-RU" sz="1400" dirty="0">
              <a:solidFill>
                <a:prstClr val="black"/>
              </a:solidFill>
            </a:endParaRPr>
          </a:p>
          <a:p>
            <a:pPr lvl="0"/>
            <a:r>
              <a:rPr lang="en-US" sz="1400" i="1" dirty="0">
                <a:solidFill>
                  <a:prstClr val="black"/>
                </a:solidFill>
              </a:rPr>
              <a:t>2. “Ask not what your country can do for you, ask what you can do for your country.”</a:t>
            </a:r>
            <a:r>
              <a:rPr lang="en-US" sz="1400" dirty="0">
                <a:solidFill>
                  <a:prstClr val="black"/>
                </a:solidFill>
              </a:rPr>
              <a:t> —President John F. Kennedy.- </a:t>
            </a:r>
            <a:r>
              <a:rPr lang="en-US" sz="1400" dirty="0" err="1">
                <a:solidFill>
                  <a:prstClr val="black"/>
                </a:solidFill>
              </a:rPr>
              <a:t>Mamlakatingiz</a:t>
            </a:r>
            <a:r>
              <a:rPr lang="en-US" sz="1400" dirty="0">
                <a:solidFill>
                  <a:prstClr val="black"/>
                </a:solidFill>
              </a:rPr>
              <a:t> </a:t>
            </a:r>
            <a:r>
              <a:rPr lang="en-US" sz="1400" dirty="0" err="1">
                <a:solidFill>
                  <a:prstClr val="black"/>
                </a:solidFill>
              </a:rPr>
              <a:t>siz</a:t>
            </a:r>
            <a:r>
              <a:rPr lang="en-US" sz="1400" dirty="0">
                <a:solidFill>
                  <a:prstClr val="black"/>
                </a:solidFill>
              </a:rPr>
              <a:t> </a:t>
            </a:r>
            <a:r>
              <a:rPr lang="en-US" sz="1400" dirty="0" err="1">
                <a:solidFill>
                  <a:prstClr val="black"/>
                </a:solidFill>
              </a:rPr>
              <a:t>uchun</a:t>
            </a:r>
            <a:r>
              <a:rPr lang="en-US" sz="1400" dirty="0">
                <a:solidFill>
                  <a:prstClr val="black"/>
                </a:solidFill>
              </a:rPr>
              <a:t> </a:t>
            </a:r>
            <a:r>
              <a:rPr lang="en-US" sz="1400" dirty="0" err="1">
                <a:solidFill>
                  <a:prstClr val="black"/>
                </a:solidFill>
              </a:rPr>
              <a:t>nima</a:t>
            </a:r>
            <a:r>
              <a:rPr lang="en-US" sz="1400" dirty="0">
                <a:solidFill>
                  <a:prstClr val="black"/>
                </a:solidFill>
              </a:rPr>
              <a:t> </a:t>
            </a:r>
            <a:r>
              <a:rPr lang="en-US" sz="1400" dirty="0" err="1">
                <a:solidFill>
                  <a:prstClr val="black"/>
                </a:solidFill>
              </a:rPr>
              <a:t>qila</a:t>
            </a:r>
            <a:r>
              <a:rPr lang="en-US" sz="1400" dirty="0">
                <a:solidFill>
                  <a:prstClr val="black"/>
                </a:solidFill>
              </a:rPr>
              <a:t> </a:t>
            </a:r>
            <a:r>
              <a:rPr lang="en-US" sz="1400" dirty="0" err="1">
                <a:solidFill>
                  <a:prstClr val="black"/>
                </a:solidFill>
              </a:rPr>
              <a:t>olishini</a:t>
            </a:r>
            <a:r>
              <a:rPr lang="en-US" sz="1400" dirty="0">
                <a:solidFill>
                  <a:prstClr val="black"/>
                </a:solidFill>
              </a:rPr>
              <a:t> </a:t>
            </a:r>
            <a:r>
              <a:rPr lang="en-US" sz="1400" dirty="0" err="1">
                <a:solidFill>
                  <a:prstClr val="black"/>
                </a:solidFill>
              </a:rPr>
              <a:t>so'ramang</a:t>
            </a:r>
            <a:r>
              <a:rPr lang="en-US" sz="1400" dirty="0">
                <a:solidFill>
                  <a:prstClr val="black"/>
                </a:solidFill>
              </a:rPr>
              <a:t>, </a:t>
            </a:r>
            <a:r>
              <a:rPr lang="en-US" sz="1400" dirty="0" err="1">
                <a:solidFill>
                  <a:prstClr val="black"/>
                </a:solidFill>
              </a:rPr>
              <a:t>o'zingizning</a:t>
            </a:r>
            <a:r>
              <a:rPr lang="en-US" sz="1400" dirty="0">
                <a:solidFill>
                  <a:prstClr val="black"/>
                </a:solidFill>
              </a:rPr>
              <a:t> </a:t>
            </a:r>
            <a:r>
              <a:rPr lang="en-US" sz="1400" dirty="0" err="1">
                <a:solidFill>
                  <a:prstClr val="black"/>
                </a:solidFill>
              </a:rPr>
              <a:t>mamlakatingiz</a:t>
            </a:r>
            <a:r>
              <a:rPr lang="en-US" sz="1400" dirty="0">
                <a:solidFill>
                  <a:prstClr val="black"/>
                </a:solidFill>
              </a:rPr>
              <a:t> </a:t>
            </a:r>
            <a:r>
              <a:rPr lang="en-US" sz="1400" dirty="0" err="1">
                <a:solidFill>
                  <a:prstClr val="black"/>
                </a:solidFill>
              </a:rPr>
              <a:t>uchun</a:t>
            </a:r>
            <a:r>
              <a:rPr lang="en-US" sz="1400" dirty="0">
                <a:solidFill>
                  <a:prstClr val="black"/>
                </a:solidFill>
              </a:rPr>
              <a:t> </a:t>
            </a:r>
            <a:r>
              <a:rPr lang="en-US" sz="1400" dirty="0" err="1">
                <a:solidFill>
                  <a:prstClr val="black"/>
                </a:solidFill>
              </a:rPr>
              <a:t>nima</a:t>
            </a:r>
            <a:r>
              <a:rPr lang="en-US" sz="1400" dirty="0">
                <a:solidFill>
                  <a:prstClr val="black"/>
                </a:solidFill>
              </a:rPr>
              <a:t> </a:t>
            </a:r>
            <a:r>
              <a:rPr lang="en-US" sz="1400" dirty="0" err="1">
                <a:solidFill>
                  <a:prstClr val="black"/>
                </a:solidFill>
              </a:rPr>
              <a:t>qilishingiz</a:t>
            </a:r>
            <a:r>
              <a:rPr lang="en-US" sz="1400" dirty="0">
                <a:solidFill>
                  <a:prstClr val="black"/>
                </a:solidFill>
              </a:rPr>
              <a:t> </a:t>
            </a:r>
            <a:r>
              <a:rPr lang="en-US" sz="1400" dirty="0" err="1">
                <a:solidFill>
                  <a:prstClr val="black"/>
                </a:solidFill>
              </a:rPr>
              <a:t>mumkinligini</a:t>
            </a:r>
            <a:r>
              <a:rPr lang="en-US" sz="1400" dirty="0">
                <a:solidFill>
                  <a:prstClr val="black"/>
                </a:solidFill>
              </a:rPr>
              <a:t> </a:t>
            </a:r>
            <a:r>
              <a:rPr lang="en-US" sz="1400" dirty="0" err="1">
                <a:solidFill>
                  <a:prstClr val="black"/>
                </a:solidFill>
              </a:rPr>
              <a:t>so`rang</a:t>
            </a:r>
            <a:r>
              <a:rPr lang="en-US" sz="1400" dirty="0">
                <a:solidFill>
                  <a:prstClr val="black"/>
                </a:solidFill>
              </a:rPr>
              <a:t>” </a:t>
            </a:r>
            <a:r>
              <a:rPr lang="en-US" sz="1400" i="1" dirty="0">
                <a:solidFill>
                  <a:prstClr val="black"/>
                </a:solidFill>
              </a:rPr>
              <a:t>Rhetorical Device</a:t>
            </a:r>
            <a:r>
              <a:rPr lang="en-US" sz="1400" dirty="0">
                <a:solidFill>
                  <a:prstClr val="black"/>
                </a:solidFill>
              </a:rPr>
              <a:t>: Chiasmus. The inversion of the phrase </a:t>
            </a:r>
            <a:r>
              <a:rPr lang="en-US" sz="1400" i="1" dirty="0">
                <a:solidFill>
                  <a:prstClr val="black"/>
                </a:solidFill>
              </a:rPr>
              <a:t>can do</a:t>
            </a:r>
            <a:r>
              <a:rPr lang="en-US" sz="1400" dirty="0">
                <a:solidFill>
                  <a:prstClr val="black"/>
                </a:solidFill>
              </a:rPr>
              <a:t> and the word </a:t>
            </a:r>
            <a:r>
              <a:rPr lang="en-US" sz="1400" i="1" dirty="0">
                <a:solidFill>
                  <a:prstClr val="black"/>
                </a:solidFill>
              </a:rPr>
              <a:t>country</a:t>
            </a:r>
            <a:r>
              <a:rPr lang="en-US" sz="1400" dirty="0">
                <a:solidFill>
                  <a:prstClr val="black"/>
                </a:solidFill>
              </a:rPr>
              <a:t> creates a sense of balance in the sentence that reinforces the sense of correctness.</a:t>
            </a:r>
            <a:endParaRPr lang="ru-RU" sz="1400" dirty="0">
              <a:solidFill>
                <a:prstClr val="black"/>
              </a:solidFill>
            </a:endParaRPr>
          </a:p>
          <a:p>
            <a:pPr lvl="0"/>
            <a:r>
              <a:rPr lang="en-US" sz="1400" b="1" dirty="0">
                <a:solidFill>
                  <a:prstClr val="black"/>
                </a:solidFill>
              </a:rPr>
              <a:t> </a:t>
            </a:r>
            <a:r>
              <a:rPr lang="en-US" sz="1400" i="1" dirty="0">
                <a:solidFill>
                  <a:prstClr val="black"/>
                </a:solidFill>
              </a:rPr>
              <a:t>3."I will not make age an issue of this campaign. I am not going to exploit, for political purposes, my opponent’s youth and inexperience." –</a:t>
            </a:r>
            <a:r>
              <a:rPr lang="en-US" sz="1400" dirty="0">
                <a:solidFill>
                  <a:prstClr val="black"/>
                </a:solidFill>
              </a:rPr>
              <a:t>President Ronald Reagan-"Men </a:t>
            </a:r>
            <a:r>
              <a:rPr lang="en-US" sz="1400" dirty="0" err="1">
                <a:solidFill>
                  <a:prstClr val="black"/>
                </a:solidFill>
              </a:rPr>
              <a:t>yoshimni</a:t>
            </a:r>
            <a:r>
              <a:rPr lang="en-US" sz="1400" dirty="0">
                <a:solidFill>
                  <a:prstClr val="black"/>
                </a:solidFill>
              </a:rPr>
              <a:t> </a:t>
            </a:r>
            <a:r>
              <a:rPr lang="en-US" sz="1400" dirty="0" err="1">
                <a:solidFill>
                  <a:prstClr val="black"/>
                </a:solidFill>
              </a:rPr>
              <a:t>ushbu</a:t>
            </a:r>
            <a:r>
              <a:rPr lang="en-US" sz="1400" dirty="0">
                <a:solidFill>
                  <a:prstClr val="black"/>
                </a:solidFill>
              </a:rPr>
              <a:t> </a:t>
            </a:r>
            <a:r>
              <a:rPr lang="en-US" sz="1400" dirty="0" err="1">
                <a:solidFill>
                  <a:prstClr val="black"/>
                </a:solidFill>
              </a:rPr>
              <a:t>kampaniyaning</a:t>
            </a:r>
            <a:r>
              <a:rPr lang="en-US" sz="1400" dirty="0">
                <a:solidFill>
                  <a:prstClr val="black"/>
                </a:solidFill>
              </a:rPr>
              <a:t> </a:t>
            </a:r>
            <a:r>
              <a:rPr lang="en-US" sz="1400" dirty="0" err="1">
                <a:solidFill>
                  <a:prstClr val="black"/>
                </a:solidFill>
              </a:rPr>
              <a:t>muammosiga</a:t>
            </a:r>
            <a:r>
              <a:rPr lang="en-US" sz="1400" dirty="0">
                <a:solidFill>
                  <a:prstClr val="black"/>
                </a:solidFill>
              </a:rPr>
              <a:t> </a:t>
            </a:r>
            <a:r>
              <a:rPr lang="en-US" sz="1400" dirty="0" err="1">
                <a:solidFill>
                  <a:prstClr val="black"/>
                </a:solidFill>
              </a:rPr>
              <a:t>aylantirmayman</a:t>
            </a:r>
            <a:r>
              <a:rPr lang="en-US" sz="1400" dirty="0">
                <a:solidFill>
                  <a:prstClr val="black"/>
                </a:solidFill>
              </a:rPr>
              <a:t>. Men </a:t>
            </a:r>
            <a:r>
              <a:rPr lang="en-US" sz="1400" dirty="0" err="1">
                <a:solidFill>
                  <a:prstClr val="black"/>
                </a:solidFill>
              </a:rPr>
              <a:t>siyosiy</a:t>
            </a:r>
            <a:r>
              <a:rPr lang="en-US" sz="1400" dirty="0">
                <a:solidFill>
                  <a:prstClr val="black"/>
                </a:solidFill>
              </a:rPr>
              <a:t> </a:t>
            </a:r>
            <a:r>
              <a:rPr lang="en-US" sz="1400" dirty="0" err="1">
                <a:solidFill>
                  <a:prstClr val="black"/>
                </a:solidFill>
              </a:rPr>
              <a:t>maqsadlarda</a:t>
            </a:r>
            <a:r>
              <a:rPr lang="en-US" sz="1400" dirty="0">
                <a:solidFill>
                  <a:prstClr val="black"/>
                </a:solidFill>
              </a:rPr>
              <a:t> </a:t>
            </a:r>
            <a:r>
              <a:rPr lang="en-US" sz="1400" dirty="0" err="1">
                <a:solidFill>
                  <a:prstClr val="black"/>
                </a:solidFill>
              </a:rPr>
              <a:t>raqibimning</a:t>
            </a:r>
            <a:r>
              <a:rPr lang="en-US" sz="1400" dirty="0">
                <a:solidFill>
                  <a:prstClr val="black"/>
                </a:solidFill>
              </a:rPr>
              <a:t> </a:t>
            </a:r>
            <a:r>
              <a:rPr lang="en-US" sz="1400" dirty="0" err="1">
                <a:solidFill>
                  <a:prstClr val="black"/>
                </a:solidFill>
              </a:rPr>
              <a:t>yoshligi</a:t>
            </a:r>
            <a:r>
              <a:rPr lang="en-US" sz="1400" dirty="0">
                <a:solidFill>
                  <a:prstClr val="black"/>
                </a:solidFill>
              </a:rPr>
              <a:t> </a:t>
            </a:r>
            <a:r>
              <a:rPr lang="en-US" sz="1400" dirty="0" err="1">
                <a:solidFill>
                  <a:prstClr val="black"/>
                </a:solidFill>
              </a:rPr>
              <a:t>va</a:t>
            </a:r>
            <a:r>
              <a:rPr lang="en-US" sz="1400" dirty="0">
                <a:solidFill>
                  <a:prstClr val="black"/>
                </a:solidFill>
              </a:rPr>
              <a:t> </a:t>
            </a:r>
            <a:r>
              <a:rPr lang="en-US" sz="1400" dirty="0" err="1">
                <a:solidFill>
                  <a:prstClr val="black"/>
                </a:solidFill>
              </a:rPr>
              <a:t>tajribasizligidan</a:t>
            </a:r>
            <a:r>
              <a:rPr lang="en-US" sz="1400" dirty="0">
                <a:solidFill>
                  <a:prstClr val="black"/>
                </a:solidFill>
              </a:rPr>
              <a:t> </a:t>
            </a:r>
            <a:r>
              <a:rPr lang="en-US" sz="1400" dirty="0" err="1">
                <a:solidFill>
                  <a:prstClr val="black"/>
                </a:solidFill>
              </a:rPr>
              <a:t>foydalanmoqchi</a:t>
            </a:r>
            <a:r>
              <a:rPr lang="en-US" sz="1400" dirty="0">
                <a:solidFill>
                  <a:prstClr val="black"/>
                </a:solidFill>
              </a:rPr>
              <a:t> </a:t>
            </a:r>
            <a:r>
              <a:rPr lang="en-US" sz="1400" dirty="0" err="1">
                <a:solidFill>
                  <a:prstClr val="black"/>
                </a:solidFill>
              </a:rPr>
              <a:t>emasman</a:t>
            </a:r>
            <a:r>
              <a:rPr lang="en-US" sz="1400" dirty="0">
                <a:solidFill>
                  <a:prstClr val="black"/>
                </a:solidFill>
              </a:rPr>
              <a:t>." expresses mock reluctance to comment on his opponent's age, which ultimately does the job of </a:t>
            </a:r>
            <a:r>
              <a:rPr lang="en-US" sz="1400" i="1" dirty="0">
                <a:solidFill>
                  <a:prstClr val="black"/>
                </a:solidFill>
              </a:rPr>
              <a:t>raising the point</a:t>
            </a:r>
            <a:r>
              <a:rPr lang="en-US" sz="1400" dirty="0">
                <a:solidFill>
                  <a:prstClr val="black"/>
                </a:solidFill>
              </a:rPr>
              <a:t> of his opponent's age.  </a:t>
            </a:r>
            <a:endParaRPr lang="ru-RU" sz="1400" dirty="0">
              <a:solidFill>
                <a:prstClr val="black"/>
              </a:solidFill>
            </a:endParaRPr>
          </a:p>
          <a:p>
            <a:pPr lvl="0"/>
            <a:r>
              <a:rPr lang="en-US" sz="1400" i="1" dirty="0">
                <a:solidFill>
                  <a:prstClr val="black"/>
                </a:solidFill>
              </a:rPr>
              <a:t>4. “But in a larger sense, we cannot dedicate, we cannot consecrate, we cannot hallow this ground.”</a:t>
            </a:r>
            <a:r>
              <a:rPr lang="en-US" sz="1400" b="1" dirty="0">
                <a:solidFill>
                  <a:prstClr val="black"/>
                </a:solidFill>
              </a:rPr>
              <a:t> </a:t>
            </a:r>
            <a:r>
              <a:rPr lang="en-US" sz="1400" dirty="0">
                <a:solidFill>
                  <a:prstClr val="black"/>
                </a:solidFill>
              </a:rPr>
              <a:t>—Abraham Lincoln, </a:t>
            </a:r>
            <a:r>
              <a:rPr lang="en-US" sz="1400" i="1" dirty="0">
                <a:solidFill>
                  <a:prstClr val="black"/>
                </a:solidFill>
              </a:rPr>
              <a:t>Gettysburg Address</a:t>
            </a:r>
            <a:r>
              <a:rPr lang="en-US" sz="1400" dirty="0">
                <a:solidFill>
                  <a:prstClr val="black"/>
                </a:solidFill>
              </a:rPr>
              <a:t>. "Ammo </a:t>
            </a:r>
            <a:r>
              <a:rPr lang="en-US" sz="1400" dirty="0" err="1">
                <a:solidFill>
                  <a:prstClr val="black"/>
                </a:solidFill>
              </a:rPr>
              <a:t>katta</a:t>
            </a:r>
            <a:r>
              <a:rPr lang="en-US" sz="1400" dirty="0">
                <a:solidFill>
                  <a:prstClr val="black"/>
                </a:solidFill>
              </a:rPr>
              <a:t> </a:t>
            </a:r>
            <a:r>
              <a:rPr lang="en-US" sz="1400" dirty="0" err="1">
                <a:solidFill>
                  <a:prstClr val="black"/>
                </a:solidFill>
              </a:rPr>
              <a:t>ma'noda</a:t>
            </a:r>
            <a:r>
              <a:rPr lang="en-US" sz="1400" dirty="0">
                <a:solidFill>
                  <a:prstClr val="black"/>
                </a:solidFill>
              </a:rPr>
              <a:t> biz </a:t>
            </a:r>
            <a:r>
              <a:rPr lang="en-US" sz="1400" dirty="0" err="1">
                <a:solidFill>
                  <a:prstClr val="black"/>
                </a:solidFill>
              </a:rPr>
              <a:t>o'zimizni</a:t>
            </a:r>
            <a:r>
              <a:rPr lang="en-US" sz="1400" dirty="0">
                <a:solidFill>
                  <a:prstClr val="black"/>
                </a:solidFill>
              </a:rPr>
              <a:t> </a:t>
            </a:r>
            <a:r>
              <a:rPr lang="en-US" sz="1400" dirty="0" err="1">
                <a:solidFill>
                  <a:prstClr val="black"/>
                </a:solidFill>
              </a:rPr>
              <a:t>bag'ishlay</a:t>
            </a:r>
            <a:r>
              <a:rPr lang="en-US" sz="1400" dirty="0">
                <a:solidFill>
                  <a:prstClr val="black"/>
                </a:solidFill>
              </a:rPr>
              <a:t> </a:t>
            </a:r>
            <a:r>
              <a:rPr lang="en-US" sz="1400" dirty="0" err="1">
                <a:solidFill>
                  <a:prstClr val="black"/>
                </a:solidFill>
              </a:rPr>
              <a:t>olmaymiz</a:t>
            </a:r>
            <a:r>
              <a:rPr lang="en-US" sz="1400" dirty="0">
                <a:solidFill>
                  <a:prstClr val="black"/>
                </a:solidFill>
              </a:rPr>
              <a:t>, </a:t>
            </a:r>
            <a:r>
              <a:rPr lang="en-US" sz="1400" dirty="0" err="1">
                <a:solidFill>
                  <a:prstClr val="black"/>
                </a:solidFill>
              </a:rPr>
              <a:t>muqaddas</a:t>
            </a:r>
            <a:r>
              <a:rPr lang="en-US" sz="1400" dirty="0">
                <a:solidFill>
                  <a:prstClr val="black"/>
                </a:solidFill>
              </a:rPr>
              <a:t> </a:t>
            </a:r>
            <a:r>
              <a:rPr lang="en-US" sz="1400" dirty="0" err="1">
                <a:solidFill>
                  <a:prstClr val="black"/>
                </a:solidFill>
              </a:rPr>
              <a:t>qilolmaymiz</a:t>
            </a:r>
            <a:r>
              <a:rPr lang="en-US" sz="1400" dirty="0">
                <a:solidFill>
                  <a:prstClr val="black"/>
                </a:solidFill>
              </a:rPr>
              <a:t> </a:t>
            </a:r>
            <a:r>
              <a:rPr lang="en-US" sz="1400" dirty="0" err="1">
                <a:solidFill>
                  <a:prstClr val="black"/>
                </a:solidFill>
              </a:rPr>
              <a:t>va</a:t>
            </a:r>
            <a:r>
              <a:rPr lang="en-US" sz="1400" dirty="0">
                <a:solidFill>
                  <a:prstClr val="black"/>
                </a:solidFill>
              </a:rPr>
              <a:t> </a:t>
            </a:r>
            <a:r>
              <a:rPr lang="en-US" sz="1400" dirty="0" err="1">
                <a:solidFill>
                  <a:prstClr val="black"/>
                </a:solidFill>
              </a:rPr>
              <a:t>bu</a:t>
            </a:r>
            <a:r>
              <a:rPr lang="en-US" sz="1400" dirty="0">
                <a:solidFill>
                  <a:prstClr val="black"/>
                </a:solidFill>
              </a:rPr>
              <a:t> </a:t>
            </a:r>
            <a:r>
              <a:rPr lang="en-US" sz="1400" dirty="0" err="1">
                <a:solidFill>
                  <a:prstClr val="black"/>
                </a:solidFill>
              </a:rPr>
              <a:t>zaminni</a:t>
            </a:r>
            <a:r>
              <a:rPr lang="en-US" sz="1400" dirty="0">
                <a:solidFill>
                  <a:prstClr val="black"/>
                </a:solidFill>
              </a:rPr>
              <a:t> </a:t>
            </a:r>
            <a:r>
              <a:rPr lang="en-US" sz="1400" dirty="0" err="1">
                <a:solidFill>
                  <a:prstClr val="black"/>
                </a:solidFill>
              </a:rPr>
              <a:t>muqaddas</a:t>
            </a:r>
            <a:r>
              <a:rPr lang="en-US" sz="1400" dirty="0">
                <a:solidFill>
                  <a:prstClr val="black"/>
                </a:solidFill>
              </a:rPr>
              <a:t> </a:t>
            </a:r>
            <a:r>
              <a:rPr lang="en-US" sz="1400" dirty="0" err="1">
                <a:solidFill>
                  <a:prstClr val="black"/>
                </a:solidFill>
              </a:rPr>
              <a:t>qila</a:t>
            </a:r>
            <a:r>
              <a:rPr lang="en-US" sz="1400" dirty="0">
                <a:solidFill>
                  <a:prstClr val="black"/>
                </a:solidFill>
              </a:rPr>
              <a:t> </a:t>
            </a:r>
            <a:r>
              <a:rPr lang="en-US" sz="1400" dirty="0" err="1">
                <a:solidFill>
                  <a:prstClr val="black"/>
                </a:solidFill>
              </a:rPr>
              <a:t>olmaymiz</a:t>
            </a:r>
            <a:r>
              <a:rPr lang="en-US" sz="1400" dirty="0">
                <a:solidFill>
                  <a:prstClr val="black"/>
                </a:solidFill>
              </a:rPr>
              <a:t>". </a:t>
            </a:r>
            <a:r>
              <a:rPr lang="en-US" sz="1400" i="1" dirty="0">
                <a:solidFill>
                  <a:prstClr val="black"/>
                </a:solidFill>
              </a:rPr>
              <a:t>Rhetorical Device</a:t>
            </a:r>
            <a:r>
              <a:rPr lang="en-US" sz="1400" dirty="0">
                <a:solidFill>
                  <a:prstClr val="black"/>
                </a:solidFill>
              </a:rPr>
              <a:t>: Anaphora. Lincoln’s use of repetition gives his words a sense of rhythm that emphasizes his message</a:t>
            </a:r>
            <a:r>
              <a:rPr lang="ru-RU" sz="1400" dirty="0">
                <a:solidFill>
                  <a:prstClr val="black"/>
                </a:solidFill>
              </a:rPr>
              <a:t> </a:t>
            </a:r>
            <a:r>
              <a:rPr lang="en-US" sz="1400" dirty="0" err="1">
                <a:solidFill>
                  <a:prstClr val="black"/>
                </a:solidFill>
              </a:rPr>
              <a:t>Gevorgyan</a:t>
            </a:r>
            <a:r>
              <a:rPr lang="en-US" sz="1400" dirty="0">
                <a:solidFill>
                  <a:prstClr val="black"/>
                </a:solidFill>
              </a:rPr>
              <a:t> M.V. Actualization of manipulation tactics in mass media political discourse / </a:t>
            </a:r>
            <a:r>
              <a:rPr lang="en-US" sz="1400" dirty="0" err="1">
                <a:solidFill>
                  <a:prstClr val="black"/>
                </a:solidFill>
              </a:rPr>
              <a:t>Gevorgyan</a:t>
            </a:r>
            <a:r>
              <a:rPr lang="en-US" sz="1400" dirty="0">
                <a:solidFill>
                  <a:prstClr val="black"/>
                </a:solidFill>
              </a:rPr>
              <a:t> M.V. // Political linguistics 4(38)’2011. – P. 76 – 78.</a:t>
            </a:r>
            <a:endParaRPr lang="ru-RU" sz="1400" dirty="0">
              <a:solidFill>
                <a:prstClr val="black"/>
              </a:solidFill>
            </a:endParaRPr>
          </a:p>
        </p:txBody>
      </p:sp>
    </p:spTree>
    <p:extLst>
      <p:ext uri="{BB962C8B-B14F-4D97-AF65-F5344CB8AC3E}">
        <p14:creationId xmlns:p14="http://schemas.microsoft.com/office/powerpoint/2010/main" val="639369712"/>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971600" y="58847"/>
            <a:ext cx="6696744" cy="5324535"/>
          </a:xfrm>
          <a:prstGeom prst="rect">
            <a:avLst/>
          </a:prstGeom>
        </p:spPr>
        <p:txBody>
          <a:bodyPr wrap="square">
            <a:spAutoFit/>
          </a:bodyPr>
          <a:lstStyle/>
          <a:p>
            <a:pPr algn="just"/>
            <a:r>
              <a:rPr lang="en-US" sz="2000" dirty="0">
                <a:latin typeface="Times New Roman" panose="02020603050405020304" pitchFamily="18" charset="0"/>
                <a:cs typeface="Times New Roman" panose="02020603050405020304" pitchFamily="18" charset="0"/>
              </a:rPr>
              <a:t>Similarly, the name of a dramatic event in history carries a full allusive force of the event itself. For example, we can read about the series of the so-called </a:t>
            </a:r>
            <a:r>
              <a:rPr lang="en-US" sz="2000" i="1" dirty="0" err="1">
                <a:latin typeface="Times New Roman" panose="02020603050405020304" pitchFamily="18" charset="0"/>
                <a:cs typeface="Times New Roman" panose="02020603050405020304" pitchFamily="18" charset="0"/>
              </a:rPr>
              <a:t>Colour</a:t>
            </a:r>
            <a:r>
              <a:rPr lang="en-US" sz="2000" i="1" dirty="0">
                <a:latin typeface="Times New Roman" panose="02020603050405020304" pitchFamily="18" charset="0"/>
                <a:cs typeface="Times New Roman" panose="02020603050405020304" pitchFamily="18" charset="0"/>
              </a:rPr>
              <a:t> Revolutions: the Orange Revolution in the Ukraine, the Tulip Revolution in Kyrgyzstan, the Rose Revolution in Georgia, the Velvet Revolution in Check Republic</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Rangli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inqiloblar</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Ukrainadagi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to'q</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sariq</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inqilob</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Qirg'izistondagi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lola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inqilobi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Gruziyadagi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atirgul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inqilobi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Chexiya</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Respublikasidagi</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baxmal</a:t>
            </a:r>
            <a:r>
              <a:rPr lang="en-US" sz="2000" dirty="0">
                <a:latin typeface="Times New Roman" panose="02020603050405020304" pitchFamily="18" charset="0"/>
                <a:cs typeface="Times New Roman" panose="02020603050405020304" pitchFamily="18" charset="0"/>
              </a:rPr>
              <a:t> </a:t>
            </a:r>
            <a:r>
              <a:rPr lang="en-US" sz="2000" dirty="0" err="1">
                <a:latin typeface="Times New Roman" panose="02020603050405020304" pitchFamily="18" charset="0"/>
                <a:cs typeface="Times New Roman" panose="02020603050405020304" pitchFamily="18" charset="0"/>
              </a:rPr>
              <a:t>inqilobi</a:t>
            </a:r>
            <a:r>
              <a:rPr lang="en-US" sz="2000" dirty="0">
                <a:latin typeface="Times New Roman" panose="02020603050405020304" pitchFamily="18" charset="0"/>
                <a:cs typeface="Times New Roman" panose="02020603050405020304" pitchFamily="18" charset="0"/>
              </a:rPr>
              <a:t>. It has to be admitted that to understand the political discourse itself, the language user has to have both the political background, which enables him/her to comprehend the situational context of utterance and a high-level command of the foreign language: the use of allusion presupposes the knowledge of the fact, or the awareness of the contextual situation. </a:t>
            </a:r>
            <a:endParaRPr lang="ru-RU" sz="2000" dirty="0">
              <a:latin typeface="Times New Roman" panose="02020603050405020304" pitchFamily="18" charset="0"/>
              <a:cs typeface="Times New Roman" panose="02020603050405020304" pitchFamily="18" charset="0"/>
            </a:endParaRPr>
          </a:p>
          <a:p>
            <a:pPr algn="just"/>
            <a:r>
              <a:rPr lang="en-US" sz="2000" dirty="0">
                <a:latin typeface="Times New Roman" panose="02020603050405020304" pitchFamily="18" charset="0"/>
                <a:cs typeface="Times New Roman" panose="02020603050405020304" pitchFamily="18" charset="0"/>
              </a:rPr>
              <a:t>Beer,  F.  A.  Metaphors,  Politics  and  World  Politics —  Michigan State Univ. Pr., 2004. — P. 642—732</a:t>
            </a:r>
            <a:endParaRPr lang="ru-RU" sz="20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080273853"/>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899592" y="980728"/>
            <a:ext cx="7488832" cy="4247317"/>
          </a:xfrm>
          <a:prstGeom prst="rect">
            <a:avLst/>
          </a:prstGeom>
        </p:spPr>
        <p:txBody>
          <a:bodyPr wrap="square">
            <a:spAutoFit/>
          </a:bodyPr>
          <a:lstStyle/>
          <a:p>
            <a:pPr algn="just"/>
            <a:r>
              <a:rPr lang="en-US" dirty="0" err="1">
                <a:latin typeface="Times New Roman" panose="02020603050405020304" pitchFamily="18" charset="0"/>
                <a:cs typeface="Times New Roman" panose="02020603050405020304" pitchFamily="18" charset="0"/>
              </a:rPr>
              <a:t>Lakoff</a:t>
            </a:r>
            <a:r>
              <a:rPr lang="en-US" dirty="0">
                <a:latin typeface="Times New Roman" panose="02020603050405020304" pitchFamily="18" charset="0"/>
                <a:cs typeface="Times New Roman" panose="02020603050405020304" pitchFamily="18" charset="0"/>
              </a:rPr>
              <a:t> and Johnson showed such examples are instances of general principles; they do not occur just one by one. For example, English has a general principle by  which a place may stand for an institution located at that place.</a:t>
            </a:r>
            <a:endParaRPr lang="ru-RU" dirty="0">
              <a:latin typeface="Times New Roman" panose="02020603050405020304" pitchFamily="18" charset="0"/>
              <a:cs typeface="Times New Roman" panose="02020603050405020304" pitchFamily="18" charset="0"/>
            </a:endParaRPr>
          </a:p>
          <a:p>
            <a:pPr algn="just"/>
            <a:r>
              <a:rPr lang="en-US" dirty="0">
                <a:latin typeface="Times New Roman" panose="02020603050405020304" pitchFamily="18" charset="0"/>
                <a:cs typeface="Times New Roman" panose="02020603050405020304" pitchFamily="18" charset="0"/>
              </a:rPr>
              <a:t>The White House isn`t saying anything( </a:t>
            </a:r>
            <a:r>
              <a:rPr lang="en-US" dirty="0" err="1">
                <a:latin typeface="Times New Roman" panose="02020603050405020304" pitchFamily="18" charset="0"/>
                <a:cs typeface="Times New Roman" panose="02020603050405020304" pitchFamily="18" charset="0"/>
              </a:rPr>
              <a:t>Oq</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uy</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hech</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narsa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demaydi</a:t>
            </a:r>
            <a:r>
              <a:rPr lang="en-US" dirty="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a:p>
            <a:pPr algn="just"/>
            <a:r>
              <a:rPr lang="en-US" dirty="0">
                <a:latin typeface="Times New Roman" panose="02020603050405020304" pitchFamily="18" charset="0"/>
                <a:cs typeface="Times New Roman" panose="02020603050405020304" pitchFamily="18" charset="0"/>
              </a:rPr>
              <a:t>Washington is insensitive to the needs of ordinary people (</a:t>
            </a:r>
            <a:r>
              <a:rPr lang="en-US" dirty="0" err="1">
                <a:latin typeface="Times New Roman" panose="02020603050405020304" pitchFamily="18" charset="0"/>
                <a:cs typeface="Times New Roman" panose="02020603050405020304" pitchFamily="18" charset="0"/>
              </a:rPr>
              <a:t>Vashington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oddiy</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odamlarning</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ehtiyojlariga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befarq</a:t>
            </a:r>
            <a:r>
              <a:rPr lang="en-US" dirty="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a:p>
            <a:pPr algn="just"/>
            <a:r>
              <a:rPr lang="en-US" dirty="0">
                <a:latin typeface="Times New Roman" panose="02020603050405020304" pitchFamily="18" charset="0"/>
                <a:cs typeface="Times New Roman" panose="02020603050405020304" pitchFamily="18" charset="0"/>
              </a:rPr>
              <a:t>Paris is introducing shorter skirts this season (</a:t>
            </a:r>
            <a:r>
              <a:rPr lang="en-US" dirty="0" err="1">
                <a:latin typeface="Times New Roman" panose="02020603050405020304" pitchFamily="18" charset="0"/>
                <a:cs typeface="Times New Roman" panose="02020603050405020304" pitchFamily="18" charset="0"/>
              </a:rPr>
              <a:t>Parij</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ushbu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mavsumda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kalta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yubkalarni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taqdim</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etmoqda</a:t>
            </a:r>
            <a:r>
              <a:rPr lang="en-US" dirty="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a:p>
            <a:pPr algn="just"/>
            <a:r>
              <a:rPr lang="en-US" dirty="0" err="1">
                <a:latin typeface="Times New Roman" panose="02020603050405020304" pitchFamily="18" charset="0"/>
                <a:cs typeface="Times New Roman" panose="02020603050405020304" pitchFamily="18" charset="0"/>
              </a:rPr>
              <a:t>Kreml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navbatdagi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muzokaralarni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boykot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qilish</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bilan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tahdid</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qilmoqda</a:t>
            </a:r>
            <a:endParaRPr lang="ru-RU" dirty="0">
              <a:latin typeface="Times New Roman" panose="02020603050405020304" pitchFamily="18" charset="0"/>
              <a:cs typeface="Times New Roman" panose="02020603050405020304" pitchFamily="18" charset="0"/>
            </a:endParaRPr>
          </a:p>
          <a:p>
            <a:pPr algn="just"/>
            <a:r>
              <a:rPr lang="en-US" dirty="0">
                <a:latin typeface="Times New Roman" panose="02020603050405020304" pitchFamily="18" charset="0"/>
                <a:cs typeface="Times New Roman" panose="02020603050405020304" pitchFamily="18" charset="0"/>
              </a:rPr>
              <a:t>The Kremlin threated to boycott the next round of talks</a:t>
            </a:r>
            <a:endParaRPr lang="ru-RU" dirty="0">
              <a:latin typeface="Times New Roman" panose="02020603050405020304" pitchFamily="18" charset="0"/>
              <a:cs typeface="Times New Roman" panose="02020603050405020304" pitchFamily="18" charset="0"/>
            </a:endParaRPr>
          </a:p>
          <a:p>
            <a:pPr algn="just"/>
            <a:r>
              <a:rPr lang="en-US" dirty="0" err="1">
                <a:latin typeface="Times New Roman" panose="02020603050405020304" pitchFamily="18" charset="0"/>
                <a:cs typeface="Times New Roman" panose="02020603050405020304" pitchFamily="18" charset="0"/>
              </a:rPr>
              <a:t>Uoll-strit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vahima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ichida</a:t>
            </a:r>
            <a:endParaRPr lang="ru-RU" dirty="0">
              <a:latin typeface="Times New Roman" panose="02020603050405020304" pitchFamily="18" charset="0"/>
              <a:cs typeface="Times New Roman" panose="02020603050405020304" pitchFamily="18" charset="0"/>
            </a:endParaRPr>
          </a:p>
          <a:p>
            <a:pPr algn="just"/>
            <a:r>
              <a:rPr lang="en-US" dirty="0">
                <a:latin typeface="Times New Roman" panose="02020603050405020304" pitchFamily="18" charset="0"/>
                <a:cs typeface="Times New Roman" panose="02020603050405020304" pitchFamily="18" charset="0"/>
              </a:rPr>
              <a:t>Wall Street is in a panic</a:t>
            </a:r>
            <a:endParaRPr lang="ru-RU" dirty="0">
              <a:latin typeface="Times New Roman" panose="02020603050405020304" pitchFamily="18" charset="0"/>
              <a:cs typeface="Times New Roman" panose="02020603050405020304" pitchFamily="18" charset="0"/>
            </a:endParaRPr>
          </a:p>
          <a:p>
            <a:pPr algn="just"/>
            <a:r>
              <a:rPr lang="en-US" dirty="0" err="1">
                <a:latin typeface="Times New Roman" panose="02020603050405020304" pitchFamily="18" charset="0"/>
                <a:cs typeface="Times New Roman" panose="02020603050405020304" pitchFamily="18" charset="0"/>
              </a:rPr>
              <a:t>Lakoff</a:t>
            </a:r>
            <a:r>
              <a:rPr lang="en-US" dirty="0">
                <a:latin typeface="Times New Roman" panose="02020603050405020304" pitchFamily="18" charset="0"/>
                <a:cs typeface="Times New Roman" panose="02020603050405020304" pitchFamily="18" charset="0"/>
              </a:rPr>
              <a:t>, George (2008). "Metonymic models". Women, Fire, and Dangerous Things. University of Chicago Press. p. 77. ISBN 978-0-226-47101-3. Retrieved 7 January 2017.</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16780928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611560" y="692696"/>
            <a:ext cx="7704856" cy="6032421"/>
          </a:xfrm>
          <a:prstGeom prst="rect">
            <a:avLst/>
          </a:prstGeom>
        </p:spPr>
        <p:txBody>
          <a:bodyPr wrap="square">
            <a:spAutoFit/>
          </a:bodyPr>
          <a:lstStyle/>
          <a:p>
            <a:pPr algn="just"/>
            <a:r>
              <a:rPr lang="en-US" sz="1600" dirty="0" smtClean="0">
                <a:latin typeface="Times New Roman" panose="02020603050405020304" pitchFamily="18" charset="0"/>
                <a:cs typeface="Times New Roman" panose="02020603050405020304" pitchFamily="18" charset="0"/>
              </a:rPr>
              <a:t>"</a:t>
            </a:r>
            <a:r>
              <a:rPr lang="en-US" sz="1600" dirty="0">
                <a:latin typeface="Times New Roman" panose="02020603050405020304" pitchFamily="18" charset="0"/>
                <a:cs typeface="Times New Roman" panose="02020603050405020304" pitchFamily="18" charset="0"/>
              </a:rPr>
              <a:t>Ambassador", </a:t>
            </a:r>
            <a:r>
              <a:rPr lang="en-US" sz="1600" dirty="0" smtClean="0">
                <a:latin typeface="Times New Roman" panose="02020603050405020304" pitchFamily="18" charset="0"/>
                <a:cs typeface="Times New Roman" panose="02020603050405020304" pitchFamily="18" charset="0"/>
              </a:rPr>
              <a:t>“</a:t>
            </a:r>
            <a:r>
              <a:rPr lang="en-US" sz="1600" dirty="0" err="1" smtClean="0">
                <a:latin typeface="Times New Roman" panose="02020603050405020304" pitchFamily="18" charset="0"/>
                <a:cs typeface="Times New Roman" panose="02020603050405020304" pitchFamily="18" charset="0"/>
              </a:rPr>
              <a:t>Posol</a:t>
            </a:r>
            <a:r>
              <a:rPr lang="en-US" sz="1600" dirty="0" smtClean="0">
                <a:latin typeface="Times New Roman" panose="02020603050405020304" pitchFamily="18" charset="0"/>
                <a:cs typeface="Times New Roman" panose="02020603050405020304" pitchFamily="18" charset="0"/>
              </a:rPr>
              <a:t>, “</a:t>
            </a:r>
            <a:r>
              <a:rPr lang="en-US" sz="1600" dirty="0" err="1" smtClean="0">
                <a:latin typeface="Times New Roman" panose="02020603050405020304" pitchFamily="18" charset="0"/>
                <a:cs typeface="Times New Roman" panose="02020603050405020304" pitchFamily="18" charset="0"/>
              </a:rPr>
              <a:t>Elchi</a:t>
            </a:r>
            <a:r>
              <a:rPr lang="en-US" sz="1600" dirty="0" smtClean="0">
                <a:latin typeface="Times New Roman" panose="02020603050405020304" pitchFamily="18" charset="0"/>
                <a:cs typeface="Times New Roman" panose="02020603050405020304" pitchFamily="18" charset="0"/>
              </a:rPr>
              <a:t>" </a:t>
            </a:r>
            <a:r>
              <a:rPr lang="en-US" sz="1600" dirty="0">
                <a:latin typeface="Times New Roman" panose="02020603050405020304" pitchFamily="18" charset="0"/>
                <a:cs typeface="Times New Roman" panose="02020603050405020304" pitchFamily="18" charset="0"/>
              </a:rPr>
              <a:t>- from one state to </a:t>
            </a:r>
            <a:r>
              <a:rPr lang="en-US" sz="1600" dirty="0" smtClean="0">
                <a:latin typeface="Times New Roman" panose="02020603050405020304" pitchFamily="18" charset="0"/>
                <a:cs typeface="Times New Roman" panose="02020603050405020304" pitchFamily="18" charset="0"/>
              </a:rPr>
              <a:t>another </a:t>
            </a:r>
            <a:r>
              <a:rPr lang="en-US" sz="1600" dirty="0">
                <a:latin typeface="Times New Roman" panose="02020603050405020304" pitchFamily="18" charset="0"/>
                <a:cs typeface="Times New Roman" panose="02020603050405020304" pitchFamily="18" charset="0"/>
              </a:rPr>
              <a:t>diplomatic representative leading the embassy. A state in historical </a:t>
            </a:r>
            <a:r>
              <a:rPr lang="en-US" sz="1600" dirty="0" smtClean="0">
                <a:latin typeface="Times New Roman" panose="02020603050405020304" pitchFamily="18" charset="0"/>
                <a:cs typeface="Times New Roman" panose="02020603050405020304" pitchFamily="18" charset="0"/>
              </a:rPr>
              <a:t>sources with </a:t>
            </a:r>
            <a:r>
              <a:rPr lang="en-US" sz="1600" dirty="0">
                <a:latin typeface="Times New Roman" panose="02020603050405020304" pitchFamily="18" charset="0"/>
                <a:cs typeface="Times New Roman" panose="02020603050405020304" pitchFamily="18" charset="0"/>
              </a:rPr>
              <a:t>a diplomatic mission to the second state government by the </a:t>
            </a:r>
            <a:r>
              <a:rPr lang="en-US" sz="1600" dirty="0" smtClean="0">
                <a:latin typeface="Times New Roman" panose="02020603050405020304" pitchFamily="18" charset="0"/>
                <a:cs typeface="Times New Roman" panose="02020603050405020304" pitchFamily="18" charset="0"/>
              </a:rPr>
              <a:t>government permanent </a:t>
            </a:r>
            <a:r>
              <a:rPr lang="en-US" sz="1600" dirty="0">
                <a:latin typeface="Times New Roman" panose="02020603050405020304" pitchFamily="18" charset="0"/>
                <a:cs typeface="Times New Roman" panose="02020603050405020304" pitchFamily="18" charset="0"/>
              </a:rPr>
              <a:t>or temporary representative to be sent. As etymological </a:t>
            </a:r>
            <a:r>
              <a:rPr lang="en-US" sz="1600" dirty="0" smtClean="0">
                <a:latin typeface="Times New Roman" panose="02020603050405020304" pitchFamily="18" charset="0"/>
                <a:cs typeface="Times New Roman" panose="02020603050405020304" pitchFamily="18" charset="0"/>
              </a:rPr>
              <a:t>tariff </a:t>
            </a:r>
            <a:r>
              <a:rPr lang="en-US" sz="1600" dirty="0" err="1" smtClean="0">
                <a:latin typeface="Times New Roman" panose="02020603050405020304" pitchFamily="18" charset="0"/>
                <a:cs typeface="Times New Roman" panose="02020603050405020304" pitchFamily="18" charset="0"/>
              </a:rPr>
              <a:t>swe</a:t>
            </a:r>
            <a:r>
              <a:rPr lang="en-US" sz="1600" dirty="0" smtClean="0">
                <a:latin typeface="Times New Roman" panose="02020603050405020304" pitchFamily="18" charset="0"/>
                <a:cs typeface="Times New Roman" panose="02020603050405020304" pitchFamily="18" charset="0"/>
              </a:rPr>
              <a:t> </a:t>
            </a:r>
            <a:r>
              <a:rPr lang="en-US" sz="1600" dirty="0">
                <a:latin typeface="Times New Roman" panose="02020603050405020304" pitchFamily="18" charset="0"/>
                <a:cs typeface="Times New Roman" panose="02020603050405020304" pitchFamily="18" charset="0"/>
              </a:rPr>
              <a:t>can list the following</a:t>
            </a:r>
            <a:r>
              <a:rPr lang="en-US" sz="1600" dirty="0" smtClean="0">
                <a:latin typeface="Times New Roman" panose="02020603050405020304" pitchFamily="18" charset="0"/>
                <a:cs typeface="Times New Roman" panose="02020603050405020304" pitchFamily="18" charset="0"/>
              </a:rPr>
              <a:t>.</a:t>
            </a:r>
          </a:p>
          <a:p>
            <a:pPr algn="just"/>
            <a:r>
              <a:rPr lang="en-US" sz="1600" b="1" dirty="0" err="1" smtClean="0">
                <a:latin typeface="Times New Roman" panose="02020603050405020304" pitchFamily="18" charset="0"/>
                <a:cs typeface="Times New Roman" panose="02020603050405020304" pitchFamily="18" charset="0"/>
              </a:rPr>
              <a:t>Embassador</a:t>
            </a:r>
            <a:r>
              <a:rPr lang="en-US" sz="1600" b="1" dirty="0" smtClean="0">
                <a:latin typeface="Times New Roman" panose="02020603050405020304" pitchFamily="18" charset="0"/>
                <a:cs typeface="Times New Roman" panose="02020603050405020304" pitchFamily="18" charset="0"/>
              </a:rPr>
              <a:t> </a:t>
            </a:r>
            <a:r>
              <a:rPr lang="en-US" sz="1600" dirty="0">
                <a:latin typeface="Times New Roman" panose="02020603050405020304" pitchFamily="18" charset="0"/>
                <a:cs typeface="Times New Roman" panose="02020603050405020304" pitchFamily="18" charset="0"/>
              </a:rPr>
              <a:t>is a medieval Anglo-French </a:t>
            </a:r>
            <a:r>
              <a:rPr lang="en-US" sz="1600" dirty="0" smtClean="0">
                <a:latin typeface="Times New Roman" panose="02020603050405020304" pitchFamily="18" charset="0"/>
                <a:cs typeface="Times New Roman" panose="02020603050405020304" pitchFamily="18" charset="0"/>
              </a:rPr>
              <a:t>ambassador is </a:t>
            </a:r>
            <a:r>
              <a:rPr lang="en-US" sz="1600" dirty="0">
                <a:latin typeface="Times New Roman" panose="02020603050405020304" pitchFamily="18" charset="0"/>
                <a:cs typeface="Times New Roman" panose="02020603050405020304" pitchFamily="18" charset="0"/>
              </a:rPr>
              <a:t>derived from the Latin word Ambaxus-Ambactus71 the word means servant </a:t>
            </a:r>
            <a:r>
              <a:rPr lang="en-US" sz="1600" dirty="0" err="1">
                <a:latin typeface="Times New Roman" panose="02020603050405020304" pitchFamily="18" charset="0"/>
                <a:cs typeface="Times New Roman" panose="02020603050405020304" pitchFamily="18" charset="0"/>
              </a:rPr>
              <a:t>servant</a:t>
            </a:r>
            <a:r>
              <a:rPr lang="en-US" sz="1600" dirty="0">
                <a:latin typeface="Times New Roman" panose="02020603050405020304" pitchFamily="18" charset="0"/>
                <a:cs typeface="Times New Roman" panose="02020603050405020304" pitchFamily="18" charset="0"/>
              </a:rPr>
              <a:t>. The term was widely used in the 14th </a:t>
            </a:r>
            <a:r>
              <a:rPr lang="en-US" sz="1600" dirty="0" smtClean="0">
                <a:latin typeface="Times New Roman" panose="02020603050405020304" pitchFamily="18" charset="0"/>
                <a:cs typeface="Times New Roman" panose="02020603050405020304" pitchFamily="18" charset="0"/>
              </a:rPr>
              <a:t>century</a:t>
            </a:r>
          </a:p>
          <a:p>
            <a:pPr algn="just"/>
            <a:r>
              <a:rPr lang="en-US" sz="1600" dirty="0" smtClean="0">
                <a:latin typeface="Times New Roman" panose="02020603050405020304" pitchFamily="18" charset="0"/>
                <a:cs typeface="Times New Roman" panose="02020603050405020304" pitchFamily="18" charset="0"/>
              </a:rPr>
              <a:t>The </a:t>
            </a:r>
            <a:r>
              <a:rPr lang="en-US" sz="1600" dirty="0">
                <a:latin typeface="Times New Roman" panose="02020603050405020304" pitchFamily="18" charset="0"/>
                <a:cs typeface="Times New Roman" panose="02020603050405020304" pitchFamily="18" charset="0"/>
              </a:rPr>
              <a:t>term </a:t>
            </a:r>
            <a:r>
              <a:rPr lang="en-US" sz="1600" b="1" dirty="0" err="1" smtClean="0">
                <a:latin typeface="Times New Roman" panose="02020603050405020304" pitchFamily="18" charset="0"/>
                <a:cs typeface="Times New Roman" panose="02020603050405020304" pitchFamily="18" charset="0"/>
              </a:rPr>
              <a:t>Posol</a:t>
            </a:r>
            <a:r>
              <a:rPr lang="en-US" sz="1600" dirty="0" smtClean="0">
                <a:latin typeface="Times New Roman" panose="02020603050405020304" pitchFamily="18" charset="0"/>
                <a:cs typeface="Times New Roman" panose="02020603050405020304" pitchFamily="18" charset="0"/>
              </a:rPr>
              <a:t> </a:t>
            </a:r>
            <a:r>
              <a:rPr lang="en-US" sz="1600" dirty="0">
                <a:latin typeface="Times New Roman" panose="02020603050405020304" pitchFamily="18" charset="0"/>
                <a:cs typeface="Times New Roman" panose="02020603050405020304" pitchFamily="18" charset="0"/>
              </a:rPr>
              <a:t>is derived from the Belarusian word ―</a:t>
            </a:r>
            <a:r>
              <a:rPr lang="en-US" sz="1600" dirty="0" err="1" smtClean="0">
                <a:latin typeface="Times New Roman" panose="02020603050405020304" pitchFamily="18" charset="0"/>
                <a:cs typeface="Times New Roman" panose="02020603050405020304" pitchFamily="18" charset="0"/>
              </a:rPr>
              <a:t>posylat</a:t>
            </a:r>
            <a:r>
              <a:rPr lang="en-US" sz="1600" dirty="0" smtClean="0">
                <a:latin typeface="Times New Roman" panose="02020603050405020304" pitchFamily="18" charset="0"/>
                <a:cs typeface="Times New Roman" panose="02020603050405020304" pitchFamily="18" charset="0"/>
              </a:rPr>
              <a:t> means </a:t>
            </a:r>
            <a:r>
              <a:rPr lang="en-US" sz="1600" dirty="0">
                <a:latin typeface="Times New Roman" panose="02020603050405020304" pitchFamily="18" charset="0"/>
                <a:cs typeface="Times New Roman" panose="02020603050405020304" pitchFamily="18" charset="0"/>
              </a:rPr>
              <a:t>to send. </a:t>
            </a:r>
            <a:r>
              <a:rPr lang="en-US" sz="1600" dirty="0" smtClean="0">
                <a:latin typeface="Times New Roman" panose="02020603050405020304" pitchFamily="18" charset="0"/>
                <a:cs typeface="Times New Roman" panose="02020603050405020304" pitchFamily="18" charset="0"/>
              </a:rPr>
              <a:t>The </a:t>
            </a:r>
            <a:r>
              <a:rPr lang="en-US" sz="1600" dirty="0">
                <a:latin typeface="Times New Roman" panose="02020603050405020304" pitchFamily="18" charset="0"/>
                <a:cs typeface="Times New Roman" panose="02020603050405020304" pitchFamily="18" charset="0"/>
              </a:rPr>
              <a:t>term </a:t>
            </a:r>
            <a:r>
              <a:rPr lang="en-US" sz="1600" b="1" dirty="0" err="1" smtClean="0">
                <a:latin typeface="Times New Roman" panose="02020603050405020304" pitchFamily="18" charset="0"/>
                <a:cs typeface="Times New Roman" panose="02020603050405020304" pitchFamily="18" charset="0"/>
              </a:rPr>
              <a:t>Elchi</a:t>
            </a:r>
            <a:r>
              <a:rPr lang="en-US" sz="1600" dirty="0" smtClean="0">
                <a:latin typeface="Times New Roman" panose="02020603050405020304" pitchFamily="18" charset="0"/>
                <a:cs typeface="Times New Roman" panose="02020603050405020304" pitchFamily="18" charset="0"/>
              </a:rPr>
              <a:t> </a:t>
            </a:r>
            <a:r>
              <a:rPr lang="en-US" sz="1600" dirty="0">
                <a:latin typeface="Times New Roman" panose="02020603050405020304" pitchFamily="18" charset="0"/>
                <a:cs typeface="Times New Roman" panose="02020603050405020304" pitchFamily="18" charset="0"/>
              </a:rPr>
              <a:t>was first found in the </a:t>
            </a:r>
            <a:r>
              <a:rPr lang="en-US" sz="1600" dirty="0" err="1">
                <a:latin typeface="Times New Roman" panose="02020603050405020304" pitchFamily="18" charset="0"/>
                <a:cs typeface="Times New Roman" panose="02020603050405020304" pitchFamily="18" charset="0"/>
              </a:rPr>
              <a:t>Uyuk</a:t>
            </a:r>
            <a:r>
              <a:rPr lang="en-US" sz="1600" dirty="0">
                <a:latin typeface="Times New Roman" panose="02020603050405020304" pitchFamily="18" charset="0"/>
                <a:cs typeface="Times New Roman" panose="02020603050405020304" pitchFamily="18" charset="0"/>
              </a:rPr>
              <a:t> River valley in ancient </a:t>
            </a:r>
            <a:r>
              <a:rPr lang="en-US" sz="1600" dirty="0" smtClean="0">
                <a:latin typeface="Times New Roman" panose="02020603050405020304" pitchFamily="18" charset="0"/>
                <a:cs typeface="Times New Roman" panose="02020603050405020304" pitchFamily="18" charset="0"/>
              </a:rPr>
              <a:t>Turkey The </a:t>
            </a:r>
            <a:r>
              <a:rPr lang="en-US" sz="1600" dirty="0">
                <a:latin typeface="Times New Roman" panose="02020603050405020304" pitchFamily="18" charset="0"/>
                <a:cs typeface="Times New Roman" panose="02020603050405020304" pitchFamily="18" charset="0"/>
              </a:rPr>
              <a:t>earlier terms </a:t>
            </a:r>
            <a:r>
              <a:rPr lang="en-US" sz="1600" dirty="0" err="1">
                <a:latin typeface="Times New Roman" panose="02020603050405020304" pitchFamily="18" charset="0"/>
                <a:cs typeface="Times New Roman" panose="02020603050405020304" pitchFamily="18" charset="0"/>
              </a:rPr>
              <a:t>yalavoch</a:t>
            </a:r>
            <a:r>
              <a:rPr lang="en-US" sz="1600" dirty="0">
                <a:latin typeface="Times New Roman" panose="02020603050405020304" pitchFamily="18" charset="0"/>
                <a:cs typeface="Times New Roman" panose="02020603050405020304" pitchFamily="18" charset="0"/>
              </a:rPr>
              <a:t>, </a:t>
            </a:r>
            <a:r>
              <a:rPr lang="en-US" sz="1600" dirty="0" err="1">
                <a:latin typeface="Times New Roman" panose="02020603050405020304" pitchFamily="18" charset="0"/>
                <a:cs typeface="Times New Roman" panose="02020603050405020304" pitchFamily="18" charset="0"/>
              </a:rPr>
              <a:t>yalafar</a:t>
            </a:r>
            <a:r>
              <a:rPr lang="en-US" sz="1600" dirty="0">
                <a:latin typeface="Times New Roman" panose="02020603050405020304" pitchFamily="18" charset="0"/>
                <a:cs typeface="Times New Roman" panose="02020603050405020304" pitchFamily="18" charset="0"/>
              </a:rPr>
              <a:t>, </a:t>
            </a:r>
            <a:r>
              <a:rPr lang="en-US" sz="1600" dirty="0" err="1">
                <a:latin typeface="Times New Roman" panose="02020603050405020304" pitchFamily="18" charset="0"/>
                <a:cs typeface="Times New Roman" panose="02020603050405020304" pitchFamily="18" charset="0"/>
              </a:rPr>
              <a:t>rasul</a:t>
            </a:r>
            <a:r>
              <a:rPr lang="en-US" sz="1600" dirty="0">
                <a:latin typeface="Times New Roman" panose="02020603050405020304" pitchFamily="18" charset="0"/>
                <a:cs typeface="Times New Roman" panose="02020603050405020304" pitchFamily="18" charset="0"/>
              </a:rPr>
              <a:t> are mentioned in the </a:t>
            </a:r>
            <a:r>
              <a:rPr lang="en-US" sz="1600" dirty="0" err="1">
                <a:latin typeface="Times New Roman" panose="02020603050405020304" pitchFamily="18" charset="0"/>
                <a:cs typeface="Times New Roman" panose="02020603050405020304" pitchFamily="18" charset="0"/>
              </a:rPr>
              <a:t>Enasoy</a:t>
            </a:r>
            <a:r>
              <a:rPr lang="en-US" sz="1600" dirty="0">
                <a:latin typeface="Times New Roman" panose="02020603050405020304" pitchFamily="18" charset="0"/>
                <a:cs typeface="Times New Roman" panose="02020603050405020304" pitchFamily="18" charset="0"/>
              </a:rPr>
              <a:t> runic </a:t>
            </a:r>
            <a:r>
              <a:rPr lang="en-US" sz="1600" dirty="0" err="1">
                <a:latin typeface="Times New Roman" panose="02020603050405020304" pitchFamily="18" charset="0"/>
                <a:cs typeface="Times New Roman" panose="02020603050405020304" pitchFamily="18" charset="0"/>
              </a:rPr>
              <a:t>inscriptionalso</a:t>
            </a:r>
            <a:r>
              <a:rPr lang="en-US" sz="1600" dirty="0">
                <a:latin typeface="Times New Roman" panose="02020603050405020304" pitchFamily="18" charset="0"/>
                <a:cs typeface="Times New Roman" panose="02020603050405020304" pitchFamily="18" charset="0"/>
              </a:rPr>
              <a:t> represented by. </a:t>
            </a:r>
            <a:endParaRPr lang="en-US" sz="1600" dirty="0" smtClean="0">
              <a:latin typeface="Times New Roman" panose="02020603050405020304" pitchFamily="18" charset="0"/>
              <a:cs typeface="Times New Roman" panose="02020603050405020304" pitchFamily="18" charset="0"/>
            </a:endParaRPr>
          </a:p>
          <a:p>
            <a:pPr algn="just"/>
            <a:r>
              <a:rPr lang="en-US" sz="1600" dirty="0" smtClean="0">
                <a:latin typeface="Times New Roman" panose="02020603050405020304" pitchFamily="18" charset="0"/>
                <a:cs typeface="Times New Roman" panose="02020603050405020304" pitchFamily="18" charset="0"/>
              </a:rPr>
              <a:t>The </a:t>
            </a:r>
            <a:r>
              <a:rPr lang="en-US" sz="1600" dirty="0">
                <a:latin typeface="Times New Roman" panose="02020603050405020304" pitchFamily="18" charset="0"/>
                <a:cs typeface="Times New Roman" panose="02020603050405020304" pitchFamily="18" charset="0"/>
              </a:rPr>
              <a:t>term "</a:t>
            </a:r>
            <a:r>
              <a:rPr lang="en-US" sz="1600" dirty="0" err="1">
                <a:latin typeface="Times New Roman" panose="02020603050405020304" pitchFamily="18" charset="0"/>
                <a:cs typeface="Times New Roman" panose="02020603050405020304" pitchFamily="18" charset="0"/>
              </a:rPr>
              <a:t>Yalavoch</a:t>
            </a:r>
            <a:r>
              <a:rPr lang="en-US" sz="1600" dirty="0">
                <a:latin typeface="Times New Roman" panose="02020603050405020304" pitchFamily="18" charset="0"/>
                <a:cs typeface="Times New Roman" panose="02020603050405020304" pitchFamily="18" charset="0"/>
              </a:rPr>
              <a:t>" was first coined near </a:t>
            </a:r>
            <a:r>
              <a:rPr lang="en-US" sz="1600" dirty="0" err="1">
                <a:latin typeface="Times New Roman" panose="02020603050405020304" pitchFamily="18" charset="0"/>
                <a:cs typeface="Times New Roman" panose="02020603050405020304" pitchFamily="18" charset="0"/>
              </a:rPr>
              <a:t>Altynkolis</a:t>
            </a:r>
            <a:r>
              <a:rPr lang="en-US" sz="1600" dirty="0">
                <a:latin typeface="Times New Roman" panose="02020603050405020304" pitchFamily="18" charset="0"/>
                <a:cs typeface="Times New Roman" panose="02020603050405020304" pitchFamily="18" charset="0"/>
              </a:rPr>
              <a:t> found in the </a:t>
            </a:r>
            <a:r>
              <a:rPr lang="en-US" sz="1600" dirty="0" err="1">
                <a:latin typeface="Times New Roman" panose="02020603050405020304" pitchFamily="18" charset="0"/>
                <a:cs typeface="Times New Roman" panose="02020603050405020304" pitchFamily="18" charset="0"/>
              </a:rPr>
              <a:t>Enasoy</a:t>
            </a:r>
            <a:r>
              <a:rPr lang="en-US" sz="1600" dirty="0">
                <a:latin typeface="Times New Roman" panose="02020603050405020304" pitchFamily="18" charset="0"/>
                <a:cs typeface="Times New Roman" panose="02020603050405020304" pitchFamily="18" charset="0"/>
              </a:rPr>
              <a:t> memoir. In this ancient Turkic </a:t>
            </a:r>
            <a:r>
              <a:rPr lang="en-US" sz="1600" dirty="0" smtClean="0">
                <a:latin typeface="Times New Roman" panose="02020603050405020304" pitchFamily="18" charset="0"/>
                <a:cs typeface="Times New Roman" panose="02020603050405020304" pitchFamily="18" charset="0"/>
              </a:rPr>
              <a:t>script Diplomat </a:t>
            </a:r>
            <a:r>
              <a:rPr lang="en-US" sz="1600" dirty="0">
                <a:latin typeface="Times New Roman" panose="02020603050405020304" pitchFamily="18" charset="0"/>
                <a:cs typeface="Times New Roman" panose="02020603050405020304" pitchFamily="18" charset="0"/>
              </a:rPr>
              <a:t>from the Turkish Khanate to Tibet in August-September 711the visit of the representative. [National Encyclopedia of Uzbekistan</a:t>
            </a:r>
            <a:r>
              <a:rPr lang="en-US" sz="1600" dirty="0" smtClean="0">
                <a:latin typeface="Times New Roman" panose="02020603050405020304" pitchFamily="18" charset="0"/>
                <a:cs typeface="Times New Roman" panose="02020603050405020304" pitchFamily="18" charset="0"/>
              </a:rPr>
              <a:t>]</a:t>
            </a:r>
          </a:p>
          <a:p>
            <a:pPr algn="just"/>
            <a:r>
              <a:rPr lang="en-US" sz="1600" b="1" dirty="0">
                <a:latin typeface="Times New Roman" panose="02020603050405020304" pitchFamily="18" charset="0"/>
                <a:cs typeface="Times New Roman" panose="02020603050405020304" pitchFamily="18" charset="0"/>
              </a:rPr>
              <a:t>Chamber </a:t>
            </a:r>
            <a:r>
              <a:rPr lang="en-US" sz="1600" dirty="0">
                <a:latin typeface="Times New Roman" panose="02020603050405020304" pitchFamily="18" charset="0"/>
                <a:cs typeface="Times New Roman" panose="02020603050405020304" pitchFamily="18" charset="0"/>
              </a:rPr>
              <a:t>- Latin for room. It's a word in history interrogation camera, or "dark room," which has since meant a black box will give. In the political sphere, it is a reception or a special network the auditorium of the residence.</a:t>
            </a:r>
            <a:endParaRPr lang="ru-RU" sz="1600" dirty="0">
              <a:latin typeface="Times New Roman" panose="02020603050405020304" pitchFamily="18" charset="0"/>
              <a:cs typeface="Times New Roman" panose="02020603050405020304" pitchFamily="18" charset="0"/>
            </a:endParaRPr>
          </a:p>
          <a:p>
            <a:pPr algn="just"/>
            <a:r>
              <a:rPr lang="ru-RU" sz="1600" b="1" dirty="0" smtClean="0">
                <a:latin typeface="Times New Roman" panose="02020603050405020304" pitchFamily="18" charset="0"/>
                <a:cs typeface="Times New Roman" panose="02020603050405020304" pitchFamily="18" charset="0"/>
              </a:rPr>
              <a:t>Пала</a:t>
            </a:r>
            <a:r>
              <a:rPr lang="uz-Cyrl-UZ" sz="1600" b="1" dirty="0" smtClean="0">
                <a:latin typeface="Times New Roman" panose="02020603050405020304" pitchFamily="18" charset="0"/>
                <a:cs typeface="Times New Roman" panose="02020603050405020304" pitchFamily="18" charset="0"/>
              </a:rPr>
              <a:t>та</a:t>
            </a:r>
            <a:r>
              <a:rPr lang="en-US" sz="1600" b="1" dirty="0" smtClean="0">
                <a:latin typeface="Times New Roman" panose="02020603050405020304" pitchFamily="18" charset="0"/>
                <a:cs typeface="Times New Roman" panose="02020603050405020304" pitchFamily="18" charset="0"/>
              </a:rPr>
              <a:t> </a:t>
            </a:r>
            <a:r>
              <a:rPr lang="en-US" sz="1600" b="1" dirty="0">
                <a:latin typeface="Times New Roman" panose="02020603050405020304" pitchFamily="18" charset="0"/>
                <a:cs typeface="Times New Roman" panose="02020603050405020304" pitchFamily="18" charset="0"/>
              </a:rPr>
              <a:t>- </a:t>
            </a:r>
            <a:r>
              <a:rPr lang="en-US" sz="1600" dirty="0">
                <a:latin typeface="Times New Roman" panose="02020603050405020304" pitchFamily="18" charset="0"/>
                <a:cs typeface="Times New Roman" panose="02020603050405020304" pitchFamily="18" charset="0"/>
              </a:rPr>
              <a:t>1) The name of several legislative institutions. Lots parliaments are usually divided into two groups: upper and lower. Top and bottom. 2) the name of a particular state or public institution.</a:t>
            </a:r>
            <a:endParaRPr lang="ru-RU" sz="1600" dirty="0">
              <a:latin typeface="Times New Roman" panose="02020603050405020304" pitchFamily="18" charset="0"/>
              <a:cs typeface="Times New Roman" panose="02020603050405020304" pitchFamily="18" charset="0"/>
            </a:endParaRPr>
          </a:p>
          <a:p>
            <a:pPr algn="just"/>
            <a:r>
              <a:rPr lang="en-US" sz="1600" b="1" dirty="0" err="1">
                <a:latin typeface="Times New Roman" panose="02020603050405020304" pitchFamily="18" charset="0"/>
                <a:cs typeface="Times New Roman" panose="02020603050405020304" pitchFamily="18" charset="0"/>
              </a:rPr>
              <a:t>Palata</a:t>
            </a:r>
            <a:r>
              <a:rPr lang="en-US" sz="1600" b="1" dirty="0">
                <a:latin typeface="Times New Roman" panose="02020603050405020304" pitchFamily="18" charset="0"/>
                <a:cs typeface="Times New Roman" panose="02020603050405020304" pitchFamily="18" charset="0"/>
              </a:rPr>
              <a:t>-</a:t>
            </a:r>
            <a:r>
              <a:rPr lang="en-US" sz="1600" dirty="0">
                <a:latin typeface="Times New Roman" panose="02020603050405020304" pitchFamily="18" charset="0"/>
                <a:cs typeface="Times New Roman" panose="02020603050405020304" pitchFamily="18" charset="0"/>
              </a:rPr>
              <a:t> is a political term derived from Uzbek and Russian is the same as given in Russian in the field. But the word </a:t>
            </a:r>
            <a:r>
              <a:rPr lang="en-US" sz="1600" dirty="0" err="1" smtClean="0">
                <a:latin typeface="Times New Roman" panose="02020603050405020304" pitchFamily="18" charset="0"/>
                <a:cs typeface="Times New Roman" panose="02020603050405020304" pitchFamily="18" charset="0"/>
              </a:rPr>
              <a:t>palata</a:t>
            </a:r>
            <a:r>
              <a:rPr lang="en-US" sz="1600" dirty="0" smtClean="0">
                <a:latin typeface="Times New Roman" panose="02020603050405020304" pitchFamily="18" charset="0"/>
                <a:cs typeface="Times New Roman" panose="02020603050405020304" pitchFamily="18" charset="0"/>
              </a:rPr>
              <a:t> </a:t>
            </a:r>
            <a:r>
              <a:rPr lang="en-US" sz="1600" dirty="0">
                <a:latin typeface="Times New Roman" panose="02020603050405020304" pitchFamily="18" charset="0"/>
                <a:cs typeface="Times New Roman" panose="02020603050405020304" pitchFamily="18" charset="0"/>
              </a:rPr>
              <a:t>is a common word in human communication, to come in Uzbek as the hospital's </a:t>
            </a:r>
            <a:r>
              <a:rPr lang="en-US" sz="1600" dirty="0" err="1">
                <a:latin typeface="Times New Roman" panose="02020603050405020304" pitchFamily="18" charset="0"/>
                <a:cs typeface="Times New Roman" panose="02020603050405020304" pitchFamily="18" charset="0"/>
              </a:rPr>
              <a:t>omonim</a:t>
            </a:r>
            <a:r>
              <a:rPr lang="en-US" sz="1600" dirty="0">
                <a:latin typeface="Times New Roman" panose="02020603050405020304" pitchFamily="18" charset="0"/>
                <a:cs typeface="Times New Roman" panose="02020603050405020304" pitchFamily="18" charset="0"/>
              </a:rPr>
              <a:t> for patients We use the word </a:t>
            </a:r>
            <a:r>
              <a:rPr lang="en-US" sz="1600" dirty="0" err="1" smtClean="0">
                <a:latin typeface="Times New Roman" panose="02020603050405020304" pitchFamily="18" charset="0"/>
                <a:cs typeface="Times New Roman" panose="02020603050405020304" pitchFamily="18" charset="0"/>
              </a:rPr>
              <a:t>word</a:t>
            </a:r>
            <a:r>
              <a:rPr lang="en-US" sz="1600" dirty="0" smtClean="0">
                <a:latin typeface="Times New Roman" panose="02020603050405020304" pitchFamily="18" charset="0"/>
                <a:cs typeface="Times New Roman" panose="02020603050405020304" pitchFamily="18" charset="0"/>
              </a:rPr>
              <a:t> </a:t>
            </a:r>
            <a:r>
              <a:rPr lang="en-US" sz="1600" dirty="0">
                <a:latin typeface="Times New Roman" panose="02020603050405020304" pitchFamily="18" charset="0"/>
                <a:cs typeface="Times New Roman" panose="02020603050405020304" pitchFamily="18" charset="0"/>
              </a:rPr>
              <a:t>in our conversations. That's the word for chamber corresponds to the given definition.</a:t>
            </a:r>
            <a:endParaRPr lang="ru-RU" sz="1600" dirty="0">
              <a:latin typeface="Times New Roman" panose="02020603050405020304" pitchFamily="18" charset="0"/>
              <a:cs typeface="Times New Roman" panose="02020603050405020304" pitchFamily="18" charset="0"/>
            </a:endParaRPr>
          </a:p>
          <a:p>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073742480"/>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Таблица 1"/>
          <p:cNvGraphicFramePr>
            <a:graphicFrameLocks noGrp="1"/>
          </p:cNvGraphicFramePr>
          <p:nvPr>
            <p:extLst>
              <p:ext uri="{D42A27DB-BD31-4B8C-83A1-F6EECF244321}">
                <p14:modId xmlns:p14="http://schemas.microsoft.com/office/powerpoint/2010/main" val="1488135283"/>
              </p:ext>
            </p:extLst>
          </p:nvPr>
        </p:nvGraphicFramePr>
        <p:xfrm>
          <a:off x="395535" y="1268761"/>
          <a:ext cx="8280921" cy="5452691"/>
        </p:xfrm>
        <a:graphic>
          <a:graphicData uri="http://schemas.openxmlformats.org/drawingml/2006/table">
            <a:tbl>
              <a:tblPr firstRow="1" bandRow="1">
                <a:tableStyleId>{5C22544A-7EE6-4342-B048-85BDC9FD1C3A}</a:tableStyleId>
              </a:tblPr>
              <a:tblGrid>
                <a:gridCol w="2760307"/>
                <a:gridCol w="2760307"/>
                <a:gridCol w="2760307"/>
              </a:tblGrid>
              <a:tr h="427662">
                <a:tc>
                  <a:txBody>
                    <a:bodyPr/>
                    <a:lstStyle/>
                    <a:p>
                      <a:r>
                        <a:rPr lang="en-US" sz="1800" dirty="0" err="1" smtClean="0">
                          <a:latin typeface="Times New Roman" panose="02020603050405020304" pitchFamily="18" charset="0"/>
                          <a:cs typeface="Times New Roman" panose="02020603050405020304" pitchFamily="18" charset="0"/>
                        </a:rPr>
                        <a:t>Qaghan</a:t>
                      </a:r>
                      <a:r>
                        <a:rPr lang="en-US" sz="1800" dirty="0" smtClean="0">
                          <a:latin typeface="Times New Roman" panose="02020603050405020304" pitchFamily="18" charset="0"/>
                          <a:cs typeface="Times New Roman" panose="02020603050405020304" pitchFamily="18" charset="0"/>
                        </a:rPr>
                        <a:t>, </a:t>
                      </a:r>
                      <a:r>
                        <a:rPr lang="en-US" sz="1800" dirty="0" err="1" smtClean="0">
                          <a:latin typeface="Times New Roman" panose="02020603050405020304" pitchFamily="18" charset="0"/>
                          <a:cs typeface="Times New Roman" panose="02020603050405020304" pitchFamily="18" charset="0"/>
                        </a:rPr>
                        <a:t>Budun</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err="1" smtClean="0">
                          <a:latin typeface="Times New Roman" panose="02020603050405020304" pitchFamily="18" charset="0"/>
                          <a:cs typeface="Times New Roman" panose="02020603050405020304" pitchFamily="18" charset="0"/>
                        </a:rPr>
                        <a:t>shahar</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smtClean="0">
                          <a:latin typeface="Times New Roman" panose="02020603050405020304" pitchFamily="18" charset="0"/>
                          <a:cs typeface="Times New Roman" panose="02020603050405020304" pitchFamily="18" charset="0"/>
                        </a:rPr>
                        <a:t>city</a:t>
                      </a:r>
                      <a:endParaRPr lang="ru-RU" sz="1800" dirty="0">
                        <a:latin typeface="Times New Roman" panose="02020603050405020304" pitchFamily="18" charset="0"/>
                        <a:cs typeface="Times New Roman" panose="02020603050405020304" pitchFamily="18" charset="0"/>
                      </a:endParaRPr>
                    </a:p>
                  </a:txBody>
                  <a:tcPr/>
                </a:tc>
              </a:tr>
              <a:tr h="427662">
                <a:tc>
                  <a:txBody>
                    <a:bodyPr/>
                    <a:lstStyle/>
                    <a:p>
                      <a:r>
                        <a:rPr lang="en-US" sz="1800" dirty="0" smtClean="0">
                          <a:latin typeface="Times New Roman" panose="02020603050405020304" pitchFamily="18" charset="0"/>
                          <a:cs typeface="Times New Roman" panose="02020603050405020304" pitchFamily="18" charset="0"/>
                        </a:rPr>
                        <a:t>Sab</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err="1" smtClean="0">
                          <a:latin typeface="Times New Roman" panose="02020603050405020304" pitchFamily="18" charset="0"/>
                          <a:cs typeface="Times New Roman" panose="02020603050405020304" pitchFamily="18" charset="0"/>
                        </a:rPr>
                        <a:t>kengash</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smtClean="0">
                          <a:latin typeface="Times New Roman" panose="02020603050405020304" pitchFamily="18" charset="0"/>
                          <a:cs typeface="Times New Roman" panose="02020603050405020304" pitchFamily="18" charset="0"/>
                        </a:rPr>
                        <a:t>council</a:t>
                      </a:r>
                      <a:endParaRPr lang="ru-RU" sz="1800" dirty="0">
                        <a:latin typeface="Times New Roman" panose="02020603050405020304" pitchFamily="18" charset="0"/>
                        <a:cs typeface="Times New Roman" panose="02020603050405020304" pitchFamily="18" charset="0"/>
                      </a:endParaRPr>
                    </a:p>
                  </a:txBody>
                  <a:tcPr/>
                </a:tc>
              </a:tr>
              <a:tr h="427662">
                <a:tc>
                  <a:txBody>
                    <a:bodyPr/>
                    <a:lstStyle/>
                    <a:p>
                      <a:r>
                        <a:rPr lang="en-US" sz="1800" dirty="0" err="1" smtClean="0">
                          <a:latin typeface="Times New Roman" panose="02020603050405020304" pitchFamily="18" charset="0"/>
                          <a:cs typeface="Times New Roman" panose="02020603050405020304" pitchFamily="18" charset="0"/>
                        </a:rPr>
                        <a:t>bitikchi</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err="1" smtClean="0">
                          <a:latin typeface="Times New Roman" panose="02020603050405020304" pitchFamily="18" charset="0"/>
                          <a:cs typeface="Times New Roman" panose="02020603050405020304" pitchFamily="18" charset="0"/>
                        </a:rPr>
                        <a:t>kotib</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smtClean="0">
                          <a:latin typeface="Times New Roman" panose="02020603050405020304" pitchFamily="18" charset="0"/>
                          <a:cs typeface="Times New Roman" panose="02020603050405020304" pitchFamily="18" charset="0"/>
                        </a:rPr>
                        <a:t>secretary</a:t>
                      </a:r>
                      <a:endParaRPr lang="ru-RU" sz="1800" dirty="0">
                        <a:latin typeface="Times New Roman" panose="02020603050405020304" pitchFamily="18" charset="0"/>
                        <a:cs typeface="Times New Roman" panose="02020603050405020304" pitchFamily="18" charset="0"/>
                      </a:endParaRPr>
                    </a:p>
                  </a:txBody>
                  <a:tcPr/>
                </a:tc>
              </a:tr>
              <a:tr h="427662">
                <a:tc>
                  <a:txBody>
                    <a:bodyPr/>
                    <a:lstStyle/>
                    <a:p>
                      <a:r>
                        <a:rPr lang="en-US" sz="1800" dirty="0" smtClean="0">
                          <a:latin typeface="Times New Roman" panose="02020603050405020304" pitchFamily="18" charset="0"/>
                          <a:cs typeface="Times New Roman" panose="02020603050405020304" pitchFamily="18" charset="0"/>
                        </a:rPr>
                        <a:t>alp</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err="1" smtClean="0">
                          <a:latin typeface="Times New Roman" panose="02020603050405020304" pitchFamily="18" charset="0"/>
                          <a:cs typeface="Times New Roman" panose="02020603050405020304" pitchFamily="18" charset="0"/>
                        </a:rPr>
                        <a:t>qahramon</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smtClean="0">
                          <a:latin typeface="Times New Roman" panose="02020603050405020304" pitchFamily="18" charset="0"/>
                          <a:cs typeface="Times New Roman" panose="02020603050405020304" pitchFamily="18" charset="0"/>
                        </a:rPr>
                        <a:t>hero</a:t>
                      </a:r>
                      <a:endParaRPr lang="ru-RU" sz="1800" dirty="0">
                        <a:latin typeface="Times New Roman" panose="02020603050405020304" pitchFamily="18" charset="0"/>
                        <a:cs typeface="Times New Roman" panose="02020603050405020304" pitchFamily="18" charset="0"/>
                      </a:endParaRPr>
                    </a:p>
                  </a:txBody>
                  <a:tcPr/>
                </a:tc>
              </a:tr>
              <a:tr h="427662">
                <a:tc>
                  <a:txBody>
                    <a:bodyPr/>
                    <a:lstStyle/>
                    <a:p>
                      <a:r>
                        <a:rPr lang="en-US" sz="1800" b="1" dirty="0" err="1" smtClean="0">
                          <a:latin typeface="Times New Roman" panose="02020603050405020304" pitchFamily="18" charset="0"/>
                          <a:cs typeface="Times New Roman" panose="02020603050405020304" pitchFamily="18" charset="0"/>
                        </a:rPr>
                        <a:t>buzun</a:t>
                      </a:r>
                      <a:r>
                        <a:rPr lang="en-US" sz="1800" b="1" dirty="0" smtClean="0">
                          <a:latin typeface="Times New Roman" panose="02020603050405020304" pitchFamily="18" charset="0"/>
                          <a:cs typeface="Times New Roman" panose="02020603050405020304" pitchFamily="18" charset="0"/>
                        </a:rPr>
                        <a:t>, </a:t>
                      </a:r>
                      <a:r>
                        <a:rPr lang="en-US" sz="1800" b="1" dirty="0" err="1" smtClean="0">
                          <a:latin typeface="Times New Roman" panose="02020603050405020304" pitchFamily="18" charset="0"/>
                          <a:cs typeface="Times New Roman" panose="02020603050405020304" pitchFamily="18" charset="0"/>
                        </a:rPr>
                        <a:t>baj</a:t>
                      </a:r>
                      <a:r>
                        <a:rPr lang="en-US" sz="1800" b="1" dirty="0" smtClean="0">
                          <a:latin typeface="Times New Roman" panose="02020603050405020304" pitchFamily="18" charset="0"/>
                          <a:cs typeface="Times New Roman" panose="02020603050405020304" pitchFamily="18" charset="0"/>
                        </a:rPr>
                        <a:t>, </a:t>
                      </a:r>
                      <a:r>
                        <a:rPr lang="en-US" sz="1800" b="1" dirty="0" err="1" smtClean="0">
                          <a:latin typeface="Times New Roman" panose="02020603050405020304" pitchFamily="18" charset="0"/>
                          <a:cs typeface="Times New Roman" panose="02020603050405020304" pitchFamily="18" charset="0"/>
                        </a:rPr>
                        <a:t>bojun</a:t>
                      </a:r>
                      <a:r>
                        <a:rPr lang="en-US" sz="1800" b="1" dirty="0" smtClean="0">
                          <a:latin typeface="Times New Roman" panose="02020603050405020304" pitchFamily="18" charset="0"/>
                          <a:cs typeface="Times New Roman" panose="02020603050405020304" pitchFamily="18" charset="0"/>
                        </a:rPr>
                        <a:t> </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dirty="0" err="1" smtClean="0">
                          <a:latin typeface="Times New Roman" panose="02020603050405020304" pitchFamily="18" charset="0"/>
                          <a:cs typeface="Times New Roman" panose="02020603050405020304" pitchFamily="18" charset="0"/>
                        </a:rPr>
                        <a:t>jamoa</a:t>
                      </a:r>
                      <a:r>
                        <a:rPr lang="en-US" sz="1800" dirty="0" smtClean="0">
                          <a:latin typeface="Times New Roman" panose="02020603050405020304" pitchFamily="18" charset="0"/>
                          <a:cs typeface="Times New Roman" panose="02020603050405020304" pitchFamily="18" charset="0"/>
                        </a:rPr>
                        <a:t> </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smtClean="0">
                          <a:latin typeface="Times New Roman" panose="02020603050405020304" pitchFamily="18" charset="0"/>
                          <a:cs typeface="Times New Roman" panose="02020603050405020304" pitchFamily="18" charset="0"/>
                        </a:rPr>
                        <a:t>community</a:t>
                      </a:r>
                      <a:endParaRPr lang="ru-RU" sz="1800" dirty="0">
                        <a:latin typeface="Times New Roman" panose="02020603050405020304" pitchFamily="18" charset="0"/>
                        <a:cs typeface="Times New Roman" panose="02020603050405020304" pitchFamily="18" charset="0"/>
                      </a:endParaRPr>
                    </a:p>
                  </a:txBody>
                  <a:tcPr/>
                </a:tc>
              </a:tr>
              <a:tr h="427662">
                <a:tc>
                  <a:txBody>
                    <a:bodyPr/>
                    <a:lstStyle/>
                    <a:p>
                      <a:r>
                        <a:rPr lang="en-US" sz="1800" dirty="0" err="1" smtClean="0">
                          <a:latin typeface="Times New Roman" panose="02020603050405020304" pitchFamily="18" charset="0"/>
                          <a:cs typeface="Times New Roman" panose="02020603050405020304" pitchFamily="18" charset="0"/>
                        </a:rPr>
                        <a:t>Bachig</a:t>
                      </a:r>
                      <a:r>
                        <a:rPr lang="en-US" sz="1800" dirty="0" smtClean="0">
                          <a:latin typeface="Times New Roman" panose="02020603050405020304" pitchFamily="18" charset="0"/>
                          <a:cs typeface="Times New Roman" panose="02020603050405020304" pitchFamily="18" charset="0"/>
                        </a:rPr>
                        <a:t>`</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err="1" smtClean="0">
                          <a:latin typeface="Times New Roman" panose="02020603050405020304" pitchFamily="18" charset="0"/>
                          <a:cs typeface="Times New Roman" panose="02020603050405020304" pitchFamily="18" charset="0"/>
                        </a:rPr>
                        <a:t>ahd</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smtClean="0">
                          <a:latin typeface="Times New Roman" panose="02020603050405020304" pitchFamily="18" charset="0"/>
                          <a:cs typeface="Times New Roman" panose="02020603050405020304" pitchFamily="18" charset="0"/>
                        </a:rPr>
                        <a:t>covenant</a:t>
                      </a:r>
                      <a:endParaRPr lang="ru-RU" sz="1800" dirty="0">
                        <a:latin typeface="Times New Roman" panose="02020603050405020304" pitchFamily="18" charset="0"/>
                        <a:cs typeface="Times New Roman" panose="02020603050405020304" pitchFamily="18" charset="0"/>
                      </a:endParaRPr>
                    </a:p>
                  </a:txBody>
                  <a:tcPr/>
                </a:tc>
              </a:tr>
              <a:tr h="427662">
                <a:tc>
                  <a:txBody>
                    <a:bodyPr/>
                    <a:lstStyle/>
                    <a:p>
                      <a:r>
                        <a:rPr lang="en-US" sz="1800" b="1" dirty="0" smtClean="0">
                          <a:latin typeface="Times New Roman" panose="02020603050405020304" pitchFamily="18" charset="0"/>
                          <a:cs typeface="Times New Roman" panose="02020603050405020304" pitchFamily="18" charset="0"/>
                        </a:rPr>
                        <a:t>beg, </a:t>
                      </a:r>
                      <a:r>
                        <a:rPr lang="en-US" sz="1800" b="1" dirty="0" err="1" smtClean="0">
                          <a:latin typeface="Times New Roman" panose="02020603050405020304" pitchFamily="18" charset="0"/>
                          <a:cs typeface="Times New Roman" panose="02020603050405020304" pitchFamily="18" charset="0"/>
                        </a:rPr>
                        <a:t>jarlig</a:t>
                      </a:r>
                      <a:r>
                        <a:rPr lang="en-US" sz="1800" b="1" dirty="0" smtClean="0">
                          <a:latin typeface="Times New Roman" panose="02020603050405020304" pitchFamily="18" charset="0"/>
                          <a:cs typeface="Times New Roman" panose="02020603050405020304" pitchFamily="18" charset="0"/>
                        </a:rPr>
                        <a:t>`,</a:t>
                      </a:r>
                      <a:r>
                        <a:rPr lang="en-US" sz="1800" b="1" dirty="0" err="1" smtClean="0">
                          <a:latin typeface="Times New Roman" panose="02020603050405020304" pitchFamily="18" charset="0"/>
                          <a:cs typeface="Times New Roman" panose="02020603050405020304" pitchFamily="18" charset="0"/>
                        </a:rPr>
                        <a:t>boj</a:t>
                      </a:r>
                      <a:r>
                        <a:rPr lang="en-US" sz="1800" b="1" dirty="0" smtClean="0">
                          <a:latin typeface="Times New Roman" panose="02020603050405020304" pitchFamily="18" charset="0"/>
                          <a:cs typeface="Times New Roman" panose="02020603050405020304" pitchFamily="18" charset="0"/>
                        </a:rPr>
                        <a:t> </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dirty="0" err="1" smtClean="0">
                          <a:latin typeface="Times New Roman" panose="02020603050405020304" pitchFamily="18" charset="0"/>
                          <a:cs typeface="Times New Roman" panose="02020603050405020304" pitchFamily="18" charset="0"/>
                        </a:rPr>
                        <a:t>qabila</a:t>
                      </a:r>
                      <a:endParaRPr lang="ru-RU" sz="1800" dirty="0">
                        <a:latin typeface="Times New Roman" panose="02020603050405020304" pitchFamily="18" charset="0"/>
                        <a:cs typeface="Times New Roman" panose="02020603050405020304" pitchFamily="18" charset="0"/>
                      </a:endParaRPr>
                    </a:p>
                  </a:txBody>
                  <a:tcPr/>
                </a:tc>
                <a:tc>
                  <a:txBody>
                    <a:bodyPr/>
                    <a:lstStyle/>
                    <a:p>
                      <a:r>
                        <a:rPr lang="en-US" sz="1800" dirty="0" smtClean="0">
                          <a:latin typeface="Times New Roman" panose="02020603050405020304" pitchFamily="18" charset="0"/>
                          <a:cs typeface="Times New Roman" panose="02020603050405020304" pitchFamily="18" charset="0"/>
                        </a:rPr>
                        <a:t>tribe</a:t>
                      </a:r>
                      <a:endParaRPr lang="ru-RU" sz="1800" dirty="0">
                        <a:latin typeface="Times New Roman" panose="02020603050405020304" pitchFamily="18" charset="0"/>
                        <a:cs typeface="Times New Roman" panose="02020603050405020304" pitchFamily="18" charset="0"/>
                      </a:endParaRPr>
                    </a:p>
                  </a:txBody>
                  <a:tcPr/>
                </a:tc>
              </a:tr>
              <a:tr h="427662">
                <a:tc>
                  <a:txBody>
                    <a:bodyPr/>
                    <a:lstStyle/>
                    <a:p>
                      <a:r>
                        <a:rPr lang="en-US" sz="1800" b="1" dirty="0" err="1" smtClean="0">
                          <a:latin typeface="Times New Roman" panose="02020603050405020304" pitchFamily="18" charset="0"/>
                          <a:cs typeface="Times New Roman" panose="02020603050405020304" pitchFamily="18" charset="0"/>
                        </a:rPr>
                        <a:t>Jag`i</a:t>
                      </a:r>
                      <a:r>
                        <a:rPr lang="en-US" sz="1800" b="1" dirty="0" smtClean="0">
                          <a:latin typeface="Times New Roman" panose="02020603050405020304" pitchFamily="18" charset="0"/>
                          <a:cs typeface="Times New Roman" panose="02020603050405020304" pitchFamily="18" charset="0"/>
                        </a:rPr>
                        <a:t>, </a:t>
                      </a:r>
                      <a:r>
                        <a:rPr lang="en-US" sz="1800" b="1" dirty="0" err="1" smtClean="0">
                          <a:latin typeface="Times New Roman" panose="02020603050405020304" pitchFamily="18" charset="0"/>
                          <a:cs typeface="Times New Roman" panose="02020603050405020304" pitchFamily="18" charset="0"/>
                        </a:rPr>
                        <a:t>bulg`aq</a:t>
                      </a:r>
                      <a:r>
                        <a:rPr lang="en-US" sz="1800" b="1" dirty="0" smtClean="0">
                          <a:latin typeface="Times New Roman" panose="02020603050405020304" pitchFamily="18" charset="0"/>
                          <a:cs typeface="Times New Roman" panose="02020603050405020304" pitchFamily="18" charset="0"/>
                        </a:rPr>
                        <a:t> </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b="1" dirty="0" err="1" smtClean="0">
                          <a:latin typeface="Times New Roman" panose="02020603050405020304" pitchFamily="18" charset="0"/>
                          <a:cs typeface="Times New Roman" panose="02020603050405020304" pitchFamily="18" charset="0"/>
                        </a:rPr>
                        <a:t>fitna</a:t>
                      </a:r>
                      <a:r>
                        <a:rPr lang="en-US" sz="1800" b="1" dirty="0" smtClean="0">
                          <a:latin typeface="Times New Roman" panose="02020603050405020304" pitchFamily="18" charset="0"/>
                          <a:cs typeface="Times New Roman" panose="02020603050405020304" pitchFamily="18" charset="0"/>
                        </a:rPr>
                        <a:t> </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b="1" dirty="0" smtClean="0">
                          <a:latin typeface="Times New Roman" panose="02020603050405020304" pitchFamily="18" charset="0"/>
                          <a:cs typeface="Times New Roman" panose="02020603050405020304" pitchFamily="18" charset="0"/>
                        </a:rPr>
                        <a:t>conspiracy</a:t>
                      </a:r>
                      <a:endParaRPr lang="ru-RU" sz="1800" b="1" dirty="0">
                        <a:latin typeface="Times New Roman" panose="02020603050405020304" pitchFamily="18" charset="0"/>
                        <a:cs typeface="Times New Roman" panose="02020603050405020304" pitchFamily="18" charset="0"/>
                      </a:endParaRPr>
                    </a:p>
                  </a:txBody>
                  <a:tcPr/>
                </a:tc>
              </a:tr>
              <a:tr h="427662">
                <a:tc>
                  <a:txBody>
                    <a:bodyPr/>
                    <a:lstStyle/>
                    <a:p>
                      <a:r>
                        <a:rPr lang="en-US" sz="1800" b="1" dirty="0" err="1" smtClean="0">
                          <a:latin typeface="Times New Roman" panose="02020603050405020304" pitchFamily="18" charset="0"/>
                          <a:cs typeface="Times New Roman" panose="02020603050405020304" pitchFamily="18" charset="0"/>
                        </a:rPr>
                        <a:t>jer</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b="1" dirty="0" err="1" smtClean="0">
                          <a:latin typeface="Times New Roman" panose="02020603050405020304" pitchFamily="18" charset="0"/>
                          <a:cs typeface="Times New Roman" panose="02020603050405020304" pitchFamily="18" charset="0"/>
                        </a:rPr>
                        <a:t>mamlakat</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b="1" dirty="0" smtClean="0">
                          <a:latin typeface="Times New Roman" panose="02020603050405020304" pitchFamily="18" charset="0"/>
                          <a:cs typeface="Times New Roman" panose="02020603050405020304" pitchFamily="18" charset="0"/>
                        </a:rPr>
                        <a:t>land</a:t>
                      </a:r>
                      <a:endParaRPr lang="ru-RU" sz="1800" b="1" dirty="0">
                        <a:latin typeface="Times New Roman" panose="02020603050405020304" pitchFamily="18" charset="0"/>
                        <a:cs typeface="Times New Roman" panose="02020603050405020304" pitchFamily="18" charset="0"/>
                      </a:endParaRPr>
                    </a:p>
                  </a:txBody>
                  <a:tcPr/>
                </a:tc>
              </a:tr>
              <a:tr h="427662">
                <a:tc>
                  <a:txBody>
                    <a:bodyPr/>
                    <a:lstStyle/>
                    <a:p>
                      <a:r>
                        <a:rPr lang="en-US" sz="1800" b="1" dirty="0" err="1" smtClean="0">
                          <a:latin typeface="Times New Roman" panose="02020603050405020304" pitchFamily="18" charset="0"/>
                          <a:cs typeface="Times New Roman" panose="02020603050405020304" pitchFamily="18" charset="0"/>
                        </a:rPr>
                        <a:t>Yasaq</a:t>
                      </a:r>
                      <a:r>
                        <a:rPr lang="en-US" sz="1800" b="1" dirty="0" smtClean="0">
                          <a:latin typeface="Times New Roman" panose="02020603050405020304" pitchFamily="18" charset="0"/>
                          <a:cs typeface="Times New Roman" panose="02020603050405020304" pitchFamily="18" charset="0"/>
                        </a:rPr>
                        <a:t> </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b="1" dirty="0" err="1" smtClean="0">
                          <a:latin typeface="Times New Roman" panose="02020603050405020304" pitchFamily="18" charset="0"/>
                          <a:cs typeface="Times New Roman" panose="02020603050405020304" pitchFamily="18" charset="0"/>
                        </a:rPr>
                        <a:t>qonun</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b="1" dirty="0" smtClean="0">
                          <a:latin typeface="Times New Roman" panose="02020603050405020304" pitchFamily="18" charset="0"/>
                          <a:cs typeface="Times New Roman" panose="02020603050405020304" pitchFamily="18" charset="0"/>
                        </a:rPr>
                        <a:t>law</a:t>
                      </a:r>
                      <a:endParaRPr lang="ru-RU" sz="1800" b="1" dirty="0">
                        <a:latin typeface="Times New Roman" panose="02020603050405020304" pitchFamily="18" charset="0"/>
                        <a:cs typeface="Times New Roman" panose="02020603050405020304" pitchFamily="18" charset="0"/>
                      </a:endParaRPr>
                    </a:p>
                  </a:txBody>
                  <a:tcPr/>
                </a:tc>
              </a:tr>
              <a:tr h="748409">
                <a:tc>
                  <a:txBody>
                    <a:bodyPr/>
                    <a:lstStyle/>
                    <a:p>
                      <a:r>
                        <a:rPr lang="en-US" sz="1800" b="1" dirty="0" err="1" smtClean="0">
                          <a:latin typeface="Times New Roman" panose="02020603050405020304" pitchFamily="18" charset="0"/>
                          <a:cs typeface="Times New Roman" panose="02020603050405020304" pitchFamily="18" charset="0"/>
                        </a:rPr>
                        <a:t>ordu,qazi,og`riliq,jaza,yug`rush</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b="1" dirty="0" err="1" smtClean="0">
                          <a:latin typeface="Times New Roman" panose="02020603050405020304" pitchFamily="18" charset="0"/>
                          <a:cs typeface="Times New Roman" panose="02020603050405020304" pitchFamily="18" charset="0"/>
                        </a:rPr>
                        <a:t>vazir</a:t>
                      </a:r>
                      <a:endParaRPr lang="ru-RU" sz="1800" b="1" dirty="0">
                        <a:latin typeface="Times New Roman" panose="02020603050405020304" pitchFamily="18" charset="0"/>
                        <a:cs typeface="Times New Roman" panose="02020603050405020304" pitchFamily="18" charset="0"/>
                      </a:endParaRPr>
                    </a:p>
                  </a:txBody>
                  <a:tcPr/>
                </a:tc>
                <a:tc>
                  <a:txBody>
                    <a:bodyPr/>
                    <a:lstStyle/>
                    <a:p>
                      <a:r>
                        <a:rPr lang="en-US" sz="1800" b="1" dirty="0" smtClean="0">
                          <a:latin typeface="Times New Roman" panose="02020603050405020304" pitchFamily="18" charset="0"/>
                          <a:cs typeface="Times New Roman" panose="02020603050405020304" pitchFamily="18" charset="0"/>
                        </a:rPr>
                        <a:t>ministry</a:t>
                      </a:r>
                      <a:endParaRPr lang="ru-RU" sz="1800" b="1" dirty="0">
                        <a:latin typeface="Times New Roman" panose="02020603050405020304" pitchFamily="18" charset="0"/>
                        <a:cs typeface="Times New Roman" panose="02020603050405020304" pitchFamily="18" charset="0"/>
                      </a:endParaRPr>
                    </a:p>
                  </a:txBody>
                  <a:tcPr/>
                </a:tc>
              </a:tr>
              <a:tr h="427662">
                <a:tc>
                  <a:txBody>
                    <a:bodyPr/>
                    <a:lstStyle/>
                    <a:p>
                      <a:endParaRPr lang="ru-RU" b="1" dirty="0"/>
                    </a:p>
                  </a:txBody>
                  <a:tcPr/>
                </a:tc>
                <a:tc>
                  <a:txBody>
                    <a:bodyPr/>
                    <a:lstStyle/>
                    <a:p>
                      <a:endParaRPr lang="ru-RU" b="1" dirty="0"/>
                    </a:p>
                  </a:txBody>
                  <a:tcPr/>
                </a:tc>
                <a:tc>
                  <a:txBody>
                    <a:bodyPr/>
                    <a:lstStyle/>
                    <a:p>
                      <a:endParaRPr lang="ru-RU" b="1" dirty="0"/>
                    </a:p>
                  </a:txBody>
                  <a:tcPr/>
                </a:tc>
              </a:tr>
            </a:tbl>
          </a:graphicData>
        </a:graphic>
      </p:graphicFrame>
      <p:sp>
        <p:nvSpPr>
          <p:cNvPr id="5" name="Выноска со стрелкой вниз 4"/>
          <p:cNvSpPr/>
          <p:nvPr/>
        </p:nvSpPr>
        <p:spPr>
          <a:xfrm>
            <a:off x="467544" y="188640"/>
            <a:ext cx="8208912" cy="1080120"/>
          </a:xfrm>
          <a:prstGeom prst="downArrow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err="1" smtClean="0">
                <a:latin typeface="Times New Roman" panose="02020603050405020304" pitchFamily="18" charset="0"/>
                <a:cs typeface="Times New Roman" panose="02020603050405020304" pitchFamily="18" charset="0"/>
              </a:rPr>
              <a:t>Orkhon</a:t>
            </a:r>
            <a:r>
              <a:rPr lang="en-US" dirty="0" smtClean="0">
                <a:latin typeface="Times New Roman" panose="02020603050405020304" pitchFamily="18" charset="0"/>
                <a:cs typeface="Times New Roman" panose="02020603050405020304" pitchFamily="18" charset="0"/>
              </a:rPr>
              <a:t>-Yenisei and M</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Kashgari</a:t>
            </a:r>
            <a:r>
              <a:rPr lang="en-US" dirty="0">
                <a:latin typeface="Times New Roman" panose="02020603050405020304" pitchFamily="18" charset="0"/>
                <a:cs typeface="Times New Roman" panose="02020603050405020304" pitchFamily="18" charset="0"/>
              </a:rPr>
              <a:t> in ―</a:t>
            </a:r>
            <a:r>
              <a:rPr lang="en-US" dirty="0" err="1">
                <a:latin typeface="Times New Roman" panose="02020603050405020304" pitchFamily="18" charset="0"/>
                <a:cs typeface="Times New Roman" panose="02020603050405020304" pitchFamily="18" charset="0"/>
              </a:rPr>
              <a:t>Devonu</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lug`otit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turk</a:t>
            </a:r>
            <a:r>
              <a:rPr lang="en-US" dirty="0">
                <a:latin typeface="Times New Roman" panose="02020603050405020304" pitchFamily="18" charset="0"/>
                <a:cs typeface="Times New Roman" panose="02020603050405020304" pitchFamily="18" charset="0"/>
              </a:rPr>
              <a:t> </a:t>
            </a:r>
            <a:r>
              <a:rPr lang="en-US" dirty="0" err="1" smtClean="0">
                <a:latin typeface="Times New Roman" panose="02020603050405020304" pitchFamily="18" charset="0"/>
                <a:cs typeface="Times New Roman" panose="02020603050405020304" pitchFamily="18" charset="0"/>
              </a:rPr>
              <a:t>i</a:t>
            </a:r>
            <a:endParaRPr lang="ru-RU" dirty="0"/>
          </a:p>
        </p:txBody>
      </p:sp>
    </p:spTree>
    <p:extLst>
      <p:ext uri="{BB962C8B-B14F-4D97-AF65-F5344CB8AC3E}">
        <p14:creationId xmlns:p14="http://schemas.microsoft.com/office/powerpoint/2010/main" val="18599623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 name="Рисунок 2"/>
          <p:cNvPicPr/>
          <p:nvPr/>
        </p:nvPicPr>
        <p:blipFill>
          <a:blip r:embed="rId2"/>
          <a:stretch>
            <a:fillRect/>
          </a:stretch>
        </p:blipFill>
        <p:spPr>
          <a:xfrm>
            <a:off x="1475656" y="908720"/>
            <a:ext cx="6552728" cy="5040559"/>
          </a:xfrm>
          <a:prstGeom prst="rect">
            <a:avLst/>
          </a:prstGeom>
        </p:spPr>
      </p:pic>
    </p:spTree>
    <p:extLst>
      <p:ext uri="{BB962C8B-B14F-4D97-AF65-F5344CB8AC3E}">
        <p14:creationId xmlns:p14="http://schemas.microsoft.com/office/powerpoint/2010/main" val="3853775707"/>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Таблица 1"/>
          <p:cNvGraphicFramePr>
            <a:graphicFrameLocks noGrp="1"/>
          </p:cNvGraphicFramePr>
          <p:nvPr>
            <p:extLst>
              <p:ext uri="{D42A27DB-BD31-4B8C-83A1-F6EECF244321}">
                <p14:modId xmlns:p14="http://schemas.microsoft.com/office/powerpoint/2010/main" val="296354974"/>
              </p:ext>
            </p:extLst>
          </p:nvPr>
        </p:nvGraphicFramePr>
        <p:xfrm>
          <a:off x="395536" y="1052736"/>
          <a:ext cx="8424936" cy="5806778"/>
        </p:xfrm>
        <a:graphic>
          <a:graphicData uri="http://schemas.openxmlformats.org/drawingml/2006/table">
            <a:tbl>
              <a:tblPr firstRow="1" bandRow="1">
                <a:tableStyleId>{5C22544A-7EE6-4342-B048-85BDC9FD1C3A}</a:tableStyleId>
              </a:tblPr>
              <a:tblGrid>
                <a:gridCol w="4212468"/>
                <a:gridCol w="4212468"/>
              </a:tblGrid>
              <a:tr h="1139452">
                <a:tc>
                  <a:txBody>
                    <a:bodyPr/>
                    <a:lstStyle/>
                    <a:p>
                      <a:r>
                        <a:rPr lang="en-US" sz="1200" b="1" dirty="0" err="1" smtClean="0">
                          <a:latin typeface="Times New Roman" panose="02020603050405020304" pitchFamily="18" charset="0"/>
                          <a:cs typeface="Times New Roman" panose="02020603050405020304" pitchFamily="18" charset="0"/>
                        </a:rPr>
                        <a:t>Blairism</a:t>
                      </a:r>
                      <a:r>
                        <a:rPr lang="en-US" sz="1200" dirty="0" smtClean="0">
                          <a:latin typeface="Times New Roman" panose="02020603050405020304" pitchFamily="18" charset="0"/>
                          <a:cs typeface="Times New Roman" panose="02020603050405020304" pitchFamily="18" charset="0"/>
                        </a:rPr>
                        <a:t> </a:t>
                      </a:r>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the political ideology of the former leader of the Labor Party and Prime Minister Tony Blair. </a:t>
                      </a:r>
                      <a:endParaRPr lang="ru-RU" sz="1200" dirty="0">
                        <a:latin typeface="Times New Roman" panose="02020603050405020304" pitchFamily="18" charset="0"/>
                        <a:cs typeface="Times New Roman" panose="02020603050405020304" pitchFamily="18" charset="0"/>
                      </a:endParaRPr>
                    </a:p>
                  </a:txBody>
                  <a:tcPr/>
                </a:tc>
              </a:tr>
              <a:tr h="462111">
                <a:tc>
                  <a:txBody>
                    <a:bodyPr/>
                    <a:lstStyle/>
                    <a:p>
                      <a:r>
                        <a:rPr lang="en-US" sz="1200" b="1" dirty="0" err="1" smtClean="0">
                          <a:latin typeface="Times New Roman" panose="02020603050405020304" pitchFamily="18" charset="0"/>
                          <a:cs typeface="Times New Roman" panose="02020603050405020304" pitchFamily="18" charset="0"/>
                        </a:rPr>
                        <a:t>trumpism</a:t>
                      </a:r>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the views and cultural and political statements of Donald Trump</a:t>
                      </a:r>
                      <a:endParaRPr lang="ru-RU" sz="1200" dirty="0">
                        <a:latin typeface="Times New Roman" panose="02020603050405020304" pitchFamily="18" charset="0"/>
                        <a:cs typeface="Times New Roman" panose="02020603050405020304" pitchFamily="18" charset="0"/>
                      </a:endParaRPr>
                    </a:p>
                  </a:txBody>
                  <a:tcPr/>
                </a:tc>
              </a:tr>
              <a:tr h="486014">
                <a:tc>
                  <a:txBody>
                    <a:bodyPr/>
                    <a:lstStyle/>
                    <a:p>
                      <a:r>
                        <a:rPr lang="en-US" sz="1200" b="1" dirty="0" err="1" smtClean="0">
                          <a:latin typeface="Times New Roman" panose="02020603050405020304" pitchFamily="18" charset="0"/>
                          <a:cs typeface="Times New Roman" panose="02020603050405020304" pitchFamily="18" charset="0"/>
                        </a:rPr>
                        <a:t>trumpalist</a:t>
                      </a:r>
                      <a:r>
                        <a:rPr lang="en-US" sz="1200" b="1" dirty="0" smtClean="0">
                          <a:latin typeface="Times New Roman" panose="02020603050405020304" pitchFamily="18" charset="0"/>
                          <a:cs typeface="Times New Roman" panose="02020603050405020304" pitchFamily="18" charset="0"/>
                        </a:rPr>
                        <a:t> </a:t>
                      </a:r>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b="1" dirty="0" smtClean="0">
                          <a:latin typeface="Times New Roman" panose="02020603050405020304" pitchFamily="18" charset="0"/>
                          <a:cs typeface="Times New Roman" panose="02020603050405020304" pitchFamily="18" charset="0"/>
                        </a:rPr>
                        <a:t>–</a:t>
                      </a:r>
                      <a:r>
                        <a:rPr lang="en-US" sz="1200" dirty="0" smtClean="0">
                          <a:latin typeface="Times New Roman" panose="02020603050405020304" pitchFamily="18" charset="0"/>
                          <a:cs typeface="Times New Roman" panose="02020603050405020304" pitchFamily="18" charset="0"/>
                        </a:rPr>
                        <a:t> a person supporting Donald Trump as candidate to President of the USA</a:t>
                      </a:r>
                      <a:endParaRPr lang="ru-RU" sz="1200" dirty="0">
                        <a:latin typeface="Times New Roman" panose="02020603050405020304" pitchFamily="18" charset="0"/>
                        <a:cs typeface="Times New Roman" panose="02020603050405020304" pitchFamily="18" charset="0"/>
                      </a:endParaRPr>
                    </a:p>
                  </a:txBody>
                  <a:tcPr/>
                </a:tc>
              </a:tr>
              <a:tr h="462111">
                <a:tc>
                  <a:txBody>
                    <a:bodyPr/>
                    <a:lstStyle/>
                    <a:p>
                      <a:r>
                        <a:rPr lang="en-US" sz="1200" b="1" dirty="0" err="1" smtClean="0">
                          <a:latin typeface="Times New Roman" panose="02020603050405020304" pitchFamily="18" charset="0"/>
                          <a:cs typeface="Times New Roman" panose="02020603050405020304" pitchFamily="18" charset="0"/>
                        </a:rPr>
                        <a:t>trumper</a:t>
                      </a:r>
                      <a:r>
                        <a:rPr lang="en-US" sz="1200" b="1" dirty="0" smtClean="0">
                          <a:latin typeface="Times New Roman" panose="02020603050405020304" pitchFamily="18" charset="0"/>
                          <a:cs typeface="Times New Roman" panose="02020603050405020304" pitchFamily="18" charset="0"/>
                        </a:rPr>
                        <a:t> </a:t>
                      </a:r>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a person who is a supporter of politician Donald Trump</a:t>
                      </a:r>
                      <a:endParaRPr lang="ru-RU" sz="1200" dirty="0">
                        <a:latin typeface="Times New Roman" panose="02020603050405020304" pitchFamily="18" charset="0"/>
                        <a:cs typeface="Times New Roman" panose="02020603050405020304" pitchFamily="18" charset="0"/>
                      </a:endParaRPr>
                    </a:p>
                  </a:txBody>
                  <a:tcPr/>
                </a:tc>
              </a:tr>
              <a:tr h="462111">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b="1" dirty="0" err="1" smtClean="0">
                          <a:latin typeface="Times New Roman" panose="02020603050405020304" pitchFamily="18" charset="0"/>
                          <a:cs typeface="Times New Roman" panose="02020603050405020304" pitchFamily="18" charset="0"/>
                        </a:rPr>
                        <a:t>trumpertantrum</a:t>
                      </a:r>
                      <a:r>
                        <a:rPr lang="en-US" sz="1200" b="1" dirty="0" smtClean="0">
                          <a:latin typeface="Times New Roman" panose="02020603050405020304" pitchFamily="18" charset="0"/>
                          <a:cs typeface="Times New Roman" panose="02020603050405020304" pitchFamily="18" charset="0"/>
                        </a:rPr>
                        <a:t> </a:t>
                      </a:r>
                      <a:endParaRPr lang="ru-RU" sz="1200" dirty="0">
                        <a:latin typeface="Times New Roman" panose="02020603050405020304" pitchFamily="18" charset="0"/>
                        <a:cs typeface="Times New Roman" panose="02020603050405020304" pitchFamily="18" charset="0"/>
                      </a:endParaRPr>
                    </a:p>
                  </a:txBody>
                  <a:tcPr/>
                </a:tc>
                <a:tc>
                  <a:txBody>
                    <a:bodyPr/>
                    <a:lstStyle/>
                    <a:p>
                      <a:r>
                        <a:rPr lang="en-US" sz="1200" dirty="0" smtClean="0">
                          <a:latin typeface="Times New Roman" panose="02020603050405020304" pitchFamily="18" charset="0"/>
                          <a:cs typeface="Times New Roman" panose="02020603050405020304" pitchFamily="18" charset="0"/>
                        </a:rPr>
                        <a:t>angry early-morning tweeting laced with innuendo and falsehood</a:t>
                      </a:r>
                      <a:endParaRPr lang="ru-RU" sz="1200" dirty="0">
                        <a:latin typeface="Times New Roman" panose="02020603050405020304" pitchFamily="18" charset="0"/>
                        <a:cs typeface="Times New Roman" panose="02020603050405020304" pitchFamily="18" charset="0"/>
                      </a:endParaRPr>
                    </a:p>
                  </a:txBody>
                  <a:tcPr/>
                </a:tc>
              </a:tr>
              <a:tr h="680420">
                <a:tc>
                  <a:txBody>
                    <a:bodyPr/>
                    <a:lstStyle/>
                    <a:p>
                      <a:r>
                        <a:rPr lang="en-US" sz="1200" b="1" dirty="0" err="1" smtClean="0">
                          <a:latin typeface="Times New Roman" panose="02020603050405020304" pitchFamily="18" charset="0"/>
                          <a:cs typeface="Times New Roman" panose="02020603050405020304" pitchFamily="18" charset="0"/>
                        </a:rPr>
                        <a:t>trumpflation</a:t>
                      </a:r>
                      <a:r>
                        <a:rPr lang="en-US" sz="1200" b="1" dirty="0" smtClean="0">
                          <a:latin typeface="Times New Roman" panose="02020603050405020304" pitchFamily="18" charset="0"/>
                          <a:cs typeface="Times New Roman" panose="02020603050405020304" pitchFamily="18" charset="0"/>
                        </a:rPr>
                        <a:t> </a:t>
                      </a:r>
                      <a:endParaRPr lang="ru-RU" sz="12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dirty="0" smtClean="0">
                          <a:latin typeface="Times New Roman" panose="02020603050405020304" pitchFamily="18" charset="0"/>
                          <a:cs typeface="Times New Roman" panose="02020603050405020304" pitchFamily="18" charset="0"/>
                        </a:rPr>
                        <a:t>the expected increase in inflation as a result of economic policies of Trump.</a:t>
                      </a:r>
                    </a:p>
                    <a:p>
                      <a:endParaRPr lang="ru-RU" sz="1200" dirty="0">
                        <a:latin typeface="Times New Roman" panose="02020603050405020304" pitchFamily="18" charset="0"/>
                        <a:cs typeface="Times New Roman" panose="02020603050405020304" pitchFamily="18" charset="0"/>
                      </a:endParaRPr>
                    </a:p>
                  </a:txBody>
                  <a:tcPr/>
                </a:tc>
              </a:tr>
              <a:tr h="462111">
                <a:tc>
                  <a:txBody>
                    <a:bodyPr/>
                    <a:lstStyle/>
                    <a:p>
                      <a:r>
                        <a:rPr lang="en-US" sz="1200" b="1" kern="1200" dirty="0" smtClean="0">
                          <a:solidFill>
                            <a:schemeClr val="dk1"/>
                          </a:solidFill>
                          <a:effectLst/>
                          <a:latin typeface="Times New Roman" panose="02020603050405020304" pitchFamily="18" charset="0"/>
                          <a:ea typeface="+mn-ea"/>
                          <a:cs typeface="Times New Roman" panose="02020603050405020304" pitchFamily="18" charset="0"/>
                        </a:rPr>
                        <a:t>POTUS </a:t>
                      </a:r>
                      <a:endParaRPr lang="ru-RU" sz="1200" b="1" dirty="0">
                        <a:latin typeface="Times New Roman" panose="02020603050405020304" pitchFamily="18" charset="0"/>
                        <a:cs typeface="Times New Roman" panose="02020603050405020304" pitchFamily="18" charset="0"/>
                      </a:endParaRPr>
                    </a:p>
                  </a:txBody>
                  <a:tcPr/>
                </a:tc>
                <a:tc>
                  <a:txBody>
                    <a:bodyPr/>
                    <a:lstStyle/>
                    <a:p>
                      <a:r>
                        <a:rPr lang="en-US" sz="1200" b="1" kern="1200" dirty="0" smtClean="0">
                          <a:solidFill>
                            <a:schemeClr val="dk1"/>
                          </a:solidFill>
                          <a:effectLst/>
                          <a:latin typeface="Times New Roman" panose="02020603050405020304" pitchFamily="18" charset="0"/>
                          <a:ea typeface="+mn-ea"/>
                          <a:cs typeface="Times New Roman" panose="02020603050405020304" pitchFamily="18" charset="0"/>
                        </a:rPr>
                        <a:t>POTUS – President of the Unites States of America </a:t>
                      </a:r>
                      <a:endParaRPr lang="ru-RU" sz="1200" b="1" dirty="0">
                        <a:latin typeface="Times New Roman" panose="02020603050405020304" pitchFamily="18" charset="0"/>
                        <a:cs typeface="Times New Roman" panose="02020603050405020304" pitchFamily="18" charset="0"/>
                      </a:endParaRPr>
                    </a:p>
                  </a:txBody>
                  <a:tcPr/>
                </a:tc>
              </a:tr>
              <a:tr h="486014">
                <a:tc>
                  <a:txBody>
                    <a:bodyPr/>
                    <a:lstStyle/>
                    <a:p>
                      <a:r>
                        <a:rPr lang="en-US" sz="1200" b="1" kern="1200" dirty="0" err="1" smtClean="0">
                          <a:solidFill>
                            <a:schemeClr val="dk1"/>
                          </a:solidFill>
                          <a:effectLst/>
                          <a:latin typeface="Times New Roman" panose="02020603050405020304" pitchFamily="18" charset="0"/>
                          <a:ea typeface="+mn-ea"/>
                          <a:cs typeface="Times New Roman" panose="02020603050405020304" pitchFamily="18" charset="0"/>
                        </a:rPr>
                        <a:t>Flotus</a:t>
                      </a:r>
                      <a:endParaRPr lang="ru-RU" sz="1200" b="1"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b="1" kern="1200" dirty="0" smtClean="0">
                          <a:solidFill>
                            <a:schemeClr val="dk1"/>
                          </a:solidFill>
                          <a:effectLst/>
                          <a:latin typeface="Times New Roman" panose="02020603050405020304" pitchFamily="18" charset="0"/>
                          <a:ea typeface="+mn-ea"/>
                          <a:cs typeface="Times New Roman" panose="02020603050405020304" pitchFamily="18" charset="0"/>
                        </a:rPr>
                        <a:t>First lady of the Unites States </a:t>
                      </a:r>
                      <a:endParaRPr lang="ru-RU" sz="1200" b="1" dirty="0" smtClean="0">
                        <a:latin typeface="Times New Roman" panose="02020603050405020304" pitchFamily="18" charset="0"/>
                        <a:cs typeface="Times New Roman" panose="02020603050405020304" pitchFamily="18" charset="0"/>
                      </a:endParaRPr>
                    </a:p>
                    <a:p>
                      <a:endParaRPr lang="ru-RU" sz="1200" b="1" dirty="0">
                        <a:latin typeface="Times New Roman" panose="02020603050405020304" pitchFamily="18" charset="0"/>
                        <a:cs typeface="Times New Roman" panose="02020603050405020304" pitchFamily="18" charset="0"/>
                      </a:endParaRPr>
                    </a:p>
                  </a:txBody>
                  <a:tcPr/>
                </a:tc>
              </a:tr>
              <a:tr h="486014">
                <a:tc>
                  <a:txBody>
                    <a:bodyPr/>
                    <a:lstStyle/>
                    <a:p>
                      <a:r>
                        <a:rPr lang="en-US" sz="1200" kern="1200" dirty="0" smtClean="0">
                          <a:solidFill>
                            <a:schemeClr val="dk1"/>
                          </a:solidFill>
                          <a:effectLst/>
                          <a:latin typeface="Times New Roman" panose="02020603050405020304" pitchFamily="18" charset="0"/>
                          <a:ea typeface="+mn-ea"/>
                          <a:cs typeface="Times New Roman" panose="02020603050405020304" pitchFamily="18" charset="0"/>
                        </a:rPr>
                        <a:t>PEOTUS </a:t>
                      </a:r>
                      <a:endParaRPr lang="ru-RU" sz="12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kern="1200" dirty="0" smtClean="0">
                          <a:solidFill>
                            <a:schemeClr val="dk1"/>
                          </a:solidFill>
                          <a:effectLst/>
                          <a:latin typeface="Times New Roman" panose="02020603050405020304" pitchFamily="18" charset="0"/>
                          <a:ea typeface="+mn-ea"/>
                          <a:cs typeface="Times New Roman" panose="02020603050405020304" pitchFamily="18" charset="0"/>
                        </a:rPr>
                        <a:t>– President Elect of the United States </a:t>
                      </a:r>
                      <a:endParaRPr lang="ru-RU" sz="1200" dirty="0" smtClean="0">
                        <a:latin typeface="Times New Roman" panose="02020603050405020304" pitchFamily="18" charset="0"/>
                        <a:cs typeface="Times New Roman" panose="02020603050405020304" pitchFamily="18" charset="0"/>
                      </a:endParaRPr>
                    </a:p>
                    <a:p>
                      <a:endParaRPr lang="ru-RU" sz="1200" dirty="0">
                        <a:latin typeface="Times New Roman" panose="02020603050405020304" pitchFamily="18" charset="0"/>
                        <a:cs typeface="Times New Roman" panose="02020603050405020304" pitchFamily="18" charset="0"/>
                      </a:endParaRPr>
                    </a:p>
                  </a:txBody>
                  <a:tcPr/>
                </a:tc>
              </a:tr>
              <a:tr h="680420">
                <a:tc>
                  <a:txBody>
                    <a:bodyPr/>
                    <a:lstStyle/>
                    <a:p>
                      <a:r>
                        <a:rPr lang="en-US" sz="1200" kern="1200" dirty="0" err="1" smtClean="0">
                          <a:solidFill>
                            <a:schemeClr val="dk1"/>
                          </a:solidFill>
                          <a:effectLst/>
                          <a:latin typeface="Times New Roman" panose="02020603050405020304" pitchFamily="18" charset="0"/>
                          <a:ea typeface="+mn-ea"/>
                          <a:cs typeface="Times New Roman" panose="02020603050405020304" pitchFamily="18" charset="0"/>
                        </a:rPr>
                        <a:t>Slotus</a:t>
                      </a:r>
                      <a:r>
                        <a:rPr lang="en-US" sz="1200" kern="1200" dirty="0" smtClean="0">
                          <a:solidFill>
                            <a:schemeClr val="dk1"/>
                          </a:solidFill>
                          <a:effectLst/>
                          <a:latin typeface="Times New Roman" panose="02020603050405020304" pitchFamily="18" charset="0"/>
                          <a:ea typeface="+mn-ea"/>
                          <a:cs typeface="Times New Roman" panose="02020603050405020304" pitchFamily="18" charset="0"/>
                        </a:rPr>
                        <a:t> </a:t>
                      </a:r>
                      <a:endParaRPr lang="ru-RU" sz="12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200" kern="1200" dirty="0" smtClean="0">
                          <a:solidFill>
                            <a:schemeClr val="dk1"/>
                          </a:solidFill>
                          <a:effectLst/>
                          <a:latin typeface="Times New Roman" panose="02020603050405020304" pitchFamily="18" charset="0"/>
                          <a:ea typeface="+mn-ea"/>
                          <a:cs typeface="Times New Roman" panose="02020603050405020304" pitchFamily="18" charset="0"/>
                        </a:rPr>
                        <a:t>second lady of the United States – the wife of the vice-president appeared in English</a:t>
                      </a:r>
                      <a:endParaRPr lang="ru-RU" sz="1200" dirty="0" smtClean="0">
                        <a:latin typeface="Times New Roman" panose="02020603050405020304" pitchFamily="18" charset="0"/>
                        <a:cs typeface="Times New Roman" panose="02020603050405020304" pitchFamily="18" charset="0"/>
                      </a:endParaRPr>
                    </a:p>
                    <a:p>
                      <a:endParaRPr lang="ru-RU" sz="1200" dirty="0">
                        <a:latin typeface="Times New Roman" panose="02020603050405020304" pitchFamily="18" charset="0"/>
                        <a:cs typeface="Times New Roman" panose="02020603050405020304" pitchFamily="18" charset="0"/>
                      </a:endParaRPr>
                    </a:p>
                  </a:txBody>
                  <a:tcPr/>
                </a:tc>
              </a:tr>
            </a:tbl>
          </a:graphicData>
        </a:graphic>
      </p:graphicFrame>
      <p:sp>
        <p:nvSpPr>
          <p:cNvPr id="3" name="Стрелка вправо 2"/>
          <p:cNvSpPr/>
          <p:nvPr/>
        </p:nvSpPr>
        <p:spPr>
          <a:xfrm>
            <a:off x="395536" y="0"/>
            <a:ext cx="8064896" cy="134076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Classification of neologisms</a:t>
            </a:r>
          </a:p>
          <a:p>
            <a:pPr algn="ctr"/>
            <a:r>
              <a:rPr lang="en-US" dirty="0" smtClean="0"/>
              <a:t>1.Politicians and supporters</a:t>
            </a:r>
            <a:endParaRPr lang="ru-RU" dirty="0"/>
          </a:p>
        </p:txBody>
      </p:sp>
    </p:spTree>
    <p:extLst>
      <p:ext uri="{BB962C8B-B14F-4D97-AF65-F5344CB8AC3E}">
        <p14:creationId xmlns:p14="http://schemas.microsoft.com/office/powerpoint/2010/main" val="3386405782"/>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475656" y="1988840"/>
            <a:ext cx="6480720" cy="4104456"/>
          </a:xfrm>
          <a:prstGeom prst="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dirty="0"/>
              <a:t>The study of politics allows students to feel the relationship between political, economic, cultural and social events. The study of politics expands students` knowledge of various political concepts and terms, such as sovereignty, state, political obligation, and the relationship between the individual and the political system. The emergence of new research in the field of political linguistics, the appeal of researchers to new aspects of the study of political language - all this requires a comprehensive understanding of the history of this scientific direction, its current state, its laws. T</a:t>
            </a:r>
            <a:r>
              <a:rPr lang="en-US" dirty="0" smtClean="0"/>
              <a:t>he </a:t>
            </a:r>
            <a:r>
              <a:rPr lang="en-US" dirty="0"/>
              <a:t>interest in political linguistics has already begun, but </a:t>
            </a:r>
            <a:r>
              <a:rPr lang="en-US" dirty="0" smtClean="0"/>
              <a:t>the </a:t>
            </a:r>
            <a:r>
              <a:rPr lang="en-US" dirty="0" err="1" smtClean="0"/>
              <a:t>pecularities</a:t>
            </a:r>
            <a:r>
              <a:rPr lang="en-US" dirty="0" smtClean="0"/>
              <a:t>, specific features have </a:t>
            </a:r>
            <a:r>
              <a:rPr lang="en-US" dirty="0"/>
              <a:t>not been </a:t>
            </a:r>
            <a:r>
              <a:rPr lang="en-US" dirty="0" smtClean="0"/>
              <a:t>well studied.</a:t>
            </a:r>
            <a:endParaRPr lang="ru-RU" dirty="0"/>
          </a:p>
        </p:txBody>
      </p:sp>
      <p:sp>
        <p:nvSpPr>
          <p:cNvPr id="3" name="Выноска со стрелкой вниз 2"/>
          <p:cNvSpPr/>
          <p:nvPr/>
        </p:nvSpPr>
        <p:spPr>
          <a:xfrm>
            <a:off x="1187624" y="908720"/>
            <a:ext cx="7056784" cy="936104"/>
          </a:xfrm>
          <a:prstGeom prst="downArrowCallou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The topicality of the research</a:t>
            </a:r>
            <a:endParaRPr lang="ru-RU" dirty="0"/>
          </a:p>
        </p:txBody>
      </p:sp>
    </p:spTree>
    <p:extLst>
      <p:ext uri="{BB962C8B-B14F-4D97-AF65-F5344CB8AC3E}">
        <p14:creationId xmlns:p14="http://schemas.microsoft.com/office/powerpoint/2010/main" val="131626512"/>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трелка вправо 1"/>
          <p:cNvSpPr/>
          <p:nvPr/>
        </p:nvSpPr>
        <p:spPr>
          <a:xfrm>
            <a:off x="467544" y="188640"/>
            <a:ext cx="7848872" cy="1152128"/>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Types of government</a:t>
            </a:r>
            <a:endParaRPr lang="ru-RU" dirty="0"/>
          </a:p>
        </p:txBody>
      </p:sp>
      <p:graphicFrame>
        <p:nvGraphicFramePr>
          <p:cNvPr id="3" name="Таблица 2"/>
          <p:cNvGraphicFramePr>
            <a:graphicFrameLocks noGrp="1"/>
          </p:cNvGraphicFramePr>
          <p:nvPr>
            <p:extLst>
              <p:ext uri="{D42A27DB-BD31-4B8C-83A1-F6EECF244321}">
                <p14:modId xmlns:p14="http://schemas.microsoft.com/office/powerpoint/2010/main" val="4005043738"/>
              </p:ext>
            </p:extLst>
          </p:nvPr>
        </p:nvGraphicFramePr>
        <p:xfrm>
          <a:off x="467544" y="1340768"/>
          <a:ext cx="7841798" cy="5386040"/>
        </p:xfrm>
        <a:graphic>
          <a:graphicData uri="http://schemas.openxmlformats.org/drawingml/2006/table">
            <a:tbl>
              <a:tblPr firstRow="1" bandRow="1">
                <a:tableStyleId>{5C22544A-7EE6-4342-B048-85BDC9FD1C3A}</a:tableStyleId>
              </a:tblPr>
              <a:tblGrid>
                <a:gridCol w="3920899"/>
                <a:gridCol w="3920899"/>
              </a:tblGrid>
              <a:tr h="1068506">
                <a:tc>
                  <a:txBody>
                    <a:bodyPr/>
                    <a:lstStyle/>
                    <a:p>
                      <a:r>
                        <a:rPr lang="en-US" sz="1400" b="1" kern="1200" dirty="0" err="1" smtClean="0">
                          <a:solidFill>
                            <a:schemeClr val="lt1"/>
                          </a:solidFill>
                          <a:effectLst/>
                          <a:latin typeface="Times New Roman" panose="02020603050405020304" pitchFamily="18" charset="0"/>
                          <a:ea typeface="+mn-ea"/>
                          <a:cs typeface="Times New Roman" panose="02020603050405020304" pitchFamily="18" charset="0"/>
                        </a:rPr>
                        <a:t>narcissocracy</a:t>
                      </a:r>
                      <a:r>
                        <a:rPr lang="en-US" sz="1400" b="1" kern="1200" dirty="0" smtClean="0">
                          <a:solidFill>
                            <a:schemeClr val="lt1"/>
                          </a:solidFill>
                          <a:effectLst/>
                          <a:latin typeface="Times New Roman" panose="02020603050405020304" pitchFamily="18" charset="0"/>
                          <a:ea typeface="+mn-ea"/>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400" b="1" kern="1200" dirty="0" smtClean="0">
                          <a:solidFill>
                            <a:schemeClr val="lt1"/>
                          </a:solidFill>
                          <a:effectLst/>
                          <a:latin typeface="Times New Roman" panose="02020603050405020304" pitchFamily="18" charset="0"/>
                          <a:ea typeface="+mn-ea"/>
                          <a:cs typeface="Times New Roman" panose="02020603050405020304" pitchFamily="18" charset="0"/>
                        </a:rPr>
                        <a:t>government by the excessively self-centered; </a:t>
                      </a:r>
                      <a:endParaRPr lang="ru-RU" sz="1400" dirty="0" smtClean="0">
                        <a:latin typeface="Times New Roman" panose="02020603050405020304" pitchFamily="18" charset="0"/>
                        <a:cs typeface="Times New Roman" panose="02020603050405020304" pitchFamily="18" charset="0"/>
                      </a:endParaRPr>
                    </a:p>
                    <a:p>
                      <a:endParaRPr lang="ru-RU" sz="1400" dirty="0">
                        <a:latin typeface="Times New Roman" panose="02020603050405020304" pitchFamily="18" charset="0"/>
                        <a:cs typeface="Times New Roman" panose="02020603050405020304" pitchFamily="18" charset="0"/>
                      </a:endParaRPr>
                    </a:p>
                  </a:txBody>
                  <a:tcPr/>
                </a:tc>
              </a:tr>
              <a:tr h="433338">
                <a:tc>
                  <a:txBody>
                    <a:bodyPr/>
                    <a:lstStyle/>
                    <a:p>
                      <a:r>
                        <a:rPr lang="en-US" sz="1400" kern="1200" dirty="0" err="1" smtClean="0">
                          <a:solidFill>
                            <a:schemeClr val="dk1"/>
                          </a:solidFill>
                          <a:effectLst/>
                          <a:latin typeface="Times New Roman" panose="02020603050405020304" pitchFamily="18" charset="0"/>
                          <a:ea typeface="+mn-ea"/>
                          <a:cs typeface="Times New Roman" panose="02020603050405020304" pitchFamily="18" charset="0"/>
                        </a:rPr>
                        <a:t>ineptocracy</a:t>
                      </a: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a system of government whose main characteristic is incompetence in all areas; </a:t>
                      </a:r>
                      <a:endParaRPr lang="ru-RU" sz="1400" dirty="0">
                        <a:latin typeface="Times New Roman" panose="02020603050405020304" pitchFamily="18" charset="0"/>
                        <a:cs typeface="Times New Roman" panose="02020603050405020304" pitchFamily="18" charset="0"/>
                      </a:endParaRPr>
                    </a:p>
                  </a:txBody>
                  <a:tcPr/>
                </a:tc>
              </a:tr>
              <a:tr h="433338">
                <a:tc>
                  <a:txBody>
                    <a:bodyPr/>
                    <a:lstStyle/>
                    <a:p>
                      <a:r>
                        <a:rPr lang="en-US" sz="1400" kern="1200" dirty="0" err="1" smtClean="0">
                          <a:solidFill>
                            <a:schemeClr val="dk1"/>
                          </a:solidFill>
                          <a:effectLst/>
                          <a:latin typeface="Times New Roman" panose="02020603050405020304" pitchFamily="18" charset="0"/>
                          <a:ea typeface="+mn-ea"/>
                          <a:cs typeface="Times New Roman" panose="02020603050405020304" pitchFamily="18" charset="0"/>
                        </a:rPr>
                        <a:t>idiocracy</a:t>
                      </a: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rule, government or control exercised by foolish people</a:t>
                      </a:r>
                      <a:endParaRPr lang="ru-RU" sz="1400" dirty="0" smtClean="0">
                        <a:latin typeface="Times New Roman" panose="02020603050405020304" pitchFamily="18" charset="0"/>
                        <a:cs typeface="Times New Roman" panose="02020603050405020304" pitchFamily="18" charset="0"/>
                      </a:endParaRPr>
                    </a:p>
                    <a:p>
                      <a:endParaRPr lang="ru-RU" sz="1400" dirty="0">
                        <a:latin typeface="Times New Roman" panose="02020603050405020304" pitchFamily="18" charset="0"/>
                        <a:cs typeface="Times New Roman" panose="02020603050405020304" pitchFamily="18" charset="0"/>
                      </a:endParaRPr>
                    </a:p>
                  </a:txBody>
                  <a:tcPr/>
                </a:tc>
              </a:tr>
              <a:tr h="433338">
                <a:tc>
                  <a:txBody>
                    <a:bodyPr/>
                    <a:lstStyle/>
                    <a:p>
                      <a:r>
                        <a:rPr lang="en-US" sz="1400" kern="1200" dirty="0" err="1" smtClean="0">
                          <a:solidFill>
                            <a:schemeClr val="dk1"/>
                          </a:solidFill>
                          <a:effectLst/>
                          <a:latin typeface="Times New Roman" panose="02020603050405020304" pitchFamily="18" charset="0"/>
                          <a:ea typeface="+mn-ea"/>
                          <a:cs typeface="Times New Roman" panose="02020603050405020304" pitchFamily="18" charset="0"/>
                        </a:rPr>
                        <a:t>kludgeocracy</a:t>
                      </a: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government that is over-complex and ineffective.</a:t>
                      </a:r>
                      <a:endParaRPr lang="ru-RU" sz="1400" dirty="0" smtClean="0">
                        <a:latin typeface="Times New Roman" panose="02020603050405020304" pitchFamily="18" charset="0"/>
                        <a:cs typeface="Times New Roman" panose="02020603050405020304" pitchFamily="18" charset="0"/>
                      </a:endParaRPr>
                    </a:p>
                    <a:p>
                      <a:endParaRPr lang="ru-RU" sz="1400" dirty="0">
                        <a:latin typeface="Times New Roman" panose="02020603050405020304" pitchFamily="18" charset="0"/>
                        <a:cs typeface="Times New Roman" panose="02020603050405020304" pitchFamily="18" charset="0"/>
                      </a:endParaRPr>
                    </a:p>
                  </a:txBody>
                  <a:tcPr/>
                </a:tc>
              </a:tr>
              <a:tr h="433338">
                <a:tc>
                  <a:txBody>
                    <a:bodyPr/>
                    <a:lstStyle/>
                    <a:p>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puppet government</a:t>
                      </a:r>
                      <a:endParaRPr lang="ru-RU" sz="14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a government that is manipulated by a foreign power for its own interests</a:t>
                      </a:r>
                      <a:endParaRPr lang="ru-RU" sz="1400" dirty="0" smtClean="0">
                        <a:latin typeface="Times New Roman" panose="02020603050405020304" pitchFamily="18" charset="0"/>
                        <a:cs typeface="Times New Roman" panose="02020603050405020304" pitchFamily="18" charset="0"/>
                      </a:endParaRPr>
                    </a:p>
                    <a:p>
                      <a:endParaRPr lang="ru-RU" sz="1400" dirty="0">
                        <a:latin typeface="Times New Roman" panose="02020603050405020304" pitchFamily="18" charset="0"/>
                        <a:cs typeface="Times New Roman" panose="02020603050405020304" pitchFamily="18" charset="0"/>
                      </a:endParaRPr>
                    </a:p>
                  </a:txBody>
                  <a:tcPr/>
                </a:tc>
              </a:tr>
              <a:tr h="433338">
                <a:tc>
                  <a:txBody>
                    <a:bodyPr/>
                    <a:lstStyle/>
                    <a:p>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star chamber</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a secretive council or other group within a government that possesses the actual power</a:t>
                      </a:r>
                      <a:endParaRPr lang="ru-RU" sz="1400" dirty="0">
                        <a:latin typeface="Times New Roman" panose="02020603050405020304" pitchFamily="18" charset="0"/>
                        <a:cs typeface="Times New Roman" panose="02020603050405020304" pitchFamily="18" charset="0"/>
                      </a:endParaRPr>
                    </a:p>
                  </a:txBody>
                  <a:tcPr/>
                </a:tc>
              </a:tr>
              <a:tr h="433338">
                <a:tc>
                  <a:txBody>
                    <a:bodyPr/>
                    <a:lstStyle/>
                    <a:p>
                      <a:endParaRPr lang="ru-RU" dirty="0"/>
                    </a:p>
                  </a:txBody>
                  <a:tcPr/>
                </a:tc>
                <a:tc>
                  <a:txBody>
                    <a:bodyPr/>
                    <a:lstStyle/>
                    <a:p>
                      <a:endParaRPr lang="ru-RU"/>
                    </a:p>
                  </a:txBody>
                  <a:tcPr/>
                </a:tc>
              </a:tr>
              <a:tr h="433338">
                <a:tc>
                  <a:txBody>
                    <a:bodyPr/>
                    <a:lstStyle/>
                    <a:p>
                      <a:endParaRPr lang="ru-RU"/>
                    </a:p>
                  </a:txBody>
                  <a:tcPr/>
                </a:tc>
                <a:tc>
                  <a:txBody>
                    <a:bodyPr/>
                    <a:lstStyle/>
                    <a:p>
                      <a:endParaRPr lang="ru-RU"/>
                    </a:p>
                  </a:txBody>
                  <a:tcPr/>
                </a:tc>
              </a:tr>
              <a:tr h="433338">
                <a:tc>
                  <a:txBody>
                    <a:bodyPr/>
                    <a:lstStyle/>
                    <a:p>
                      <a:endParaRPr lang="ru-RU"/>
                    </a:p>
                  </a:txBody>
                  <a:tcPr/>
                </a:tc>
                <a:tc>
                  <a:txBody>
                    <a:bodyPr/>
                    <a:lstStyle/>
                    <a:p>
                      <a:endParaRPr lang="ru-RU" dirty="0"/>
                    </a:p>
                  </a:txBody>
                  <a:tcPr/>
                </a:tc>
              </a:tr>
            </a:tbl>
          </a:graphicData>
        </a:graphic>
      </p:graphicFrame>
    </p:spTree>
    <p:extLst>
      <p:ext uri="{BB962C8B-B14F-4D97-AF65-F5344CB8AC3E}">
        <p14:creationId xmlns:p14="http://schemas.microsoft.com/office/powerpoint/2010/main" val="977313819"/>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Стрелка вправо 1"/>
          <p:cNvSpPr/>
          <p:nvPr/>
        </p:nvSpPr>
        <p:spPr>
          <a:xfrm>
            <a:off x="539552" y="332656"/>
            <a:ext cx="7848872" cy="1080120"/>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Political events</a:t>
            </a:r>
            <a:endParaRPr lang="ru-RU" dirty="0"/>
          </a:p>
        </p:txBody>
      </p:sp>
      <p:graphicFrame>
        <p:nvGraphicFramePr>
          <p:cNvPr id="3" name="Таблица 2"/>
          <p:cNvGraphicFramePr>
            <a:graphicFrameLocks noGrp="1"/>
          </p:cNvGraphicFramePr>
          <p:nvPr>
            <p:extLst>
              <p:ext uri="{D42A27DB-BD31-4B8C-83A1-F6EECF244321}">
                <p14:modId xmlns:p14="http://schemas.microsoft.com/office/powerpoint/2010/main" val="4095972380"/>
              </p:ext>
            </p:extLst>
          </p:nvPr>
        </p:nvGraphicFramePr>
        <p:xfrm>
          <a:off x="683568" y="1397000"/>
          <a:ext cx="7560840" cy="5037980"/>
        </p:xfrm>
        <a:graphic>
          <a:graphicData uri="http://schemas.openxmlformats.org/drawingml/2006/table">
            <a:tbl>
              <a:tblPr firstRow="1" bandRow="1">
                <a:tableStyleId>{5C22544A-7EE6-4342-B048-85BDC9FD1C3A}</a:tableStyleId>
              </a:tblPr>
              <a:tblGrid>
                <a:gridCol w="3780420"/>
                <a:gridCol w="3780420"/>
              </a:tblGrid>
              <a:tr h="476830">
                <a:tc>
                  <a:txBody>
                    <a:bodyPr/>
                    <a:lstStyle/>
                    <a:p>
                      <a:r>
                        <a:rPr lang="en-US" sz="1400" b="1" kern="1200" dirty="0" err="1" smtClean="0">
                          <a:solidFill>
                            <a:schemeClr val="lt1"/>
                          </a:solidFill>
                          <a:effectLst/>
                          <a:latin typeface="Times New Roman" panose="02020603050405020304" pitchFamily="18" charset="0"/>
                          <a:ea typeface="+mn-ea"/>
                          <a:cs typeface="Times New Roman" panose="02020603050405020304" pitchFamily="18" charset="0"/>
                        </a:rPr>
                        <a:t>grexit</a:t>
                      </a:r>
                      <a:r>
                        <a:rPr lang="en-US" sz="1400" b="1" kern="1200" dirty="0" smtClean="0">
                          <a:solidFill>
                            <a:schemeClr val="lt1"/>
                          </a:solidFill>
                          <a:effectLst/>
                          <a:latin typeface="Times New Roman" panose="02020603050405020304" pitchFamily="18" charset="0"/>
                          <a:ea typeface="+mn-ea"/>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400" b="1" kern="1200" dirty="0" smtClean="0">
                          <a:solidFill>
                            <a:schemeClr val="lt1"/>
                          </a:solidFill>
                          <a:effectLst/>
                          <a:latin typeface="Times New Roman" panose="02020603050405020304" pitchFamily="18" charset="0"/>
                          <a:ea typeface="+mn-ea"/>
                          <a:cs typeface="Times New Roman" panose="02020603050405020304" pitchFamily="18" charset="0"/>
                        </a:rPr>
                        <a:t>the  as yet hypothetical Greek exit from the Euro-zone and a return to the drachma as</a:t>
                      </a:r>
                      <a:r>
                        <a:rPr lang="en-US" sz="1400" b="1" kern="1200" baseline="0" dirty="0" smtClean="0">
                          <a:solidFill>
                            <a:schemeClr val="lt1"/>
                          </a:solidFill>
                          <a:effectLst/>
                          <a:latin typeface="Times New Roman" panose="02020603050405020304" pitchFamily="18" charset="0"/>
                          <a:ea typeface="+mn-ea"/>
                          <a:cs typeface="Times New Roman" panose="02020603050405020304" pitchFamily="18" charset="0"/>
                        </a:rPr>
                        <a:t> its official currency instead of the euro</a:t>
                      </a:r>
                      <a:endParaRPr lang="ru-RU" sz="1400" dirty="0" smtClean="0">
                        <a:latin typeface="Times New Roman" panose="02020603050405020304" pitchFamily="18" charset="0"/>
                        <a:cs typeface="Times New Roman" panose="02020603050405020304" pitchFamily="18" charset="0"/>
                      </a:endParaRPr>
                    </a:p>
                    <a:p>
                      <a:endParaRPr lang="ru-RU" sz="1400" dirty="0">
                        <a:latin typeface="Times New Roman" panose="02020603050405020304" pitchFamily="18" charset="0"/>
                        <a:cs typeface="Times New Roman" panose="02020603050405020304" pitchFamily="18" charset="0"/>
                      </a:endParaRPr>
                    </a:p>
                  </a:txBody>
                  <a:tcPr/>
                </a:tc>
              </a:tr>
              <a:tr h="476830">
                <a:tc>
                  <a:txBody>
                    <a:bodyPr/>
                    <a:lstStyle/>
                    <a:p>
                      <a:r>
                        <a:rPr lang="en-US" sz="1400" kern="1200" dirty="0" err="1" smtClean="0">
                          <a:solidFill>
                            <a:schemeClr val="dk1"/>
                          </a:solidFill>
                          <a:effectLst/>
                          <a:latin typeface="Times New Roman" panose="02020603050405020304" pitchFamily="18" charset="0"/>
                          <a:ea typeface="+mn-ea"/>
                          <a:cs typeface="Times New Roman" panose="02020603050405020304" pitchFamily="18" charset="0"/>
                        </a:rPr>
                        <a:t>Brexit</a:t>
                      </a: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the British exit from the Eurozone</a:t>
                      </a:r>
                      <a:endParaRPr lang="ru-RU" sz="1400" dirty="0">
                        <a:latin typeface="Times New Roman" panose="02020603050405020304" pitchFamily="18" charset="0"/>
                        <a:cs typeface="Times New Roman" panose="02020603050405020304" pitchFamily="18" charset="0"/>
                      </a:endParaRPr>
                    </a:p>
                  </a:txBody>
                  <a:tcPr/>
                </a:tc>
              </a:tr>
              <a:tr h="476830">
                <a:tc>
                  <a:txBody>
                    <a:bodyPr/>
                    <a:lstStyle/>
                    <a:p>
                      <a:r>
                        <a:rPr lang="en-US" sz="1400" kern="1200" dirty="0" err="1" smtClean="0">
                          <a:solidFill>
                            <a:schemeClr val="dk1"/>
                          </a:solidFill>
                          <a:effectLst/>
                          <a:latin typeface="Times New Roman" panose="02020603050405020304" pitchFamily="18" charset="0"/>
                          <a:ea typeface="+mn-ea"/>
                          <a:cs typeface="Times New Roman" panose="02020603050405020304" pitchFamily="18" charset="0"/>
                        </a:rPr>
                        <a:t>Calexit</a:t>
                      </a: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an exit by the state if California from the United States of America: Californians would need to pass an amendment to the US Constitution, which requires the blessings of the other 49 states.</a:t>
                      </a:r>
                      <a:endParaRPr lang="ru-RU" sz="1400" dirty="0">
                        <a:latin typeface="Times New Roman" panose="02020603050405020304" pitchFamily="18" charset="0"/>
                        <a:cs typeface="Times New Roman" panose="02020603050405020304" pitchFamily="18" charset="0"/>
                      </a:endParaRPr>
                    </a:p>
                  </a:txBody>
                  <a:tcPr/>
                </a:tc>
              </a:tr>
              <a:tr h="476830">
                <a:tc>
                  <a:txBody>
                    <a:bodyPr/>
                    <a:lstStyle/>
                    <a:p>
                      <a:r>
                        <a:rPr lang="en-US" sz="1400" kern="1200" dirty="0" err="1" smtClean="0">
                          <a:solidFill>
                            <a:schemeClr val="dk1"/>
                          </a:solidFill>
                          <a:effectLst/>
                          <a:latin typeface="Times New Roman" panose="02020603050405020304" pitchFamily="18" charset="0"/>
                          <a:ea typeface="+mn-ea"/>
                          <a:cs typeface="Times New Roman" panose="02020603050405020304" pitchFamily="18" charset="0"/>
                        </a:rPr>
                        <a:t>regrexiteer</a:t>
                      </a: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someone who regrets the vote to leave the EU</a:t>
                      </a:r>
                      <a:endParaRPr lang="ru-RU" sz="1400" dirty="0">
                        <a:latin typeface="Times New Roman" panose="02020603050405020304" pitchFamily="18" charset="0"/>
                        <a:cs typeface="Times New Roman" panose="02020603050405020304" pitchFamily="18" charset="0"/>
                      </a:endParaRPr>
                    </a:p>
                  </a:txBody>
                  <a:tcPr/>
                </a:tc>
              </a:tr>
              <a:tr h="476830">
                <a:tc>
                  <a:txBody>
                    <a:bodyPr/>
                    <a:lstStyle/>
                    <a:p>
                      <a:r>
                        <a:rPr lang="en-US" sz="1400" kern="1200" dirty="0" err="1" smtClean="0">
                          <a:solidFill>
                            <a:schemeClr val="dk1"/>
                          </a:solidFill>
                          <a:effectLst/>
                          <a:latin typeface="Times New Roman" panose="02020603050405020304" pitchFamily="18" charset="0"/>
                          <a:ea typeface="+mn-ea"/>
                          <a:cs typeface="Times New Roman" panose="02020603050405020304" pitchFamily="18" charset="0"/>
                        </a:rPr>
                        <a:t>bremoaner</a:t>
                      </a: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pPr marL="0" marR="0" indent="0" algn="l" defTabSz="914400" rtl="0" eaLnBrk="1" fontAlgn="auto" latinLnBrk="0" hangingPunct="1">
                        <a:lnSpc>
                          <a:spcPct val="100000"/>
                        </a:lnSpc>
                        <a:spcBef>
                          <a:spcPts val="0"/>
                        </a:spcBef>
                        <a:spcAft>
                          <a:spcPts val="0"/>
                        </a:spcAft>
                        <a:buClrTx/>
                        <a:buSzTx/>
                        <a:buFontTx/>
                        <a:buNone/>
                        <a:tabLst/>
                        <a:defRPr/>
                      </a:pPr>
                      <a:r>
                        <a:rPr lang="en-US" sz="1400" kern="1200" dirty="0" smtClean="0">
                          <a:solidFill>
                            <a:schemeClr val="dk1"/>
                          </a:solidFill>
                          <a:effectLst/>
                          <a:latin typeface="Times New Roman" panose="02020603050405020304" pitchFamily="18" charset="0"/>
                          <a:ea typeface="+mn-ea"/>
                          <a:cs typeface="Times New Roman" panose="02020603050405020304" pitchFamily="18" charset="0"/>
                        </a:rPr>
                        <a:t>someone who complains about Britain’s exit from the European Union</a:t>
                      </a:r>
                      <a:endParaRPr lang="ru-RU" sz="1400" dirty="0" smtClean="0">
                        <a:latin typeface="Times New Roman" panose="02020603050405020304" pitchFamily="18" charset="0"/>
                        <a:cs typeface="Times New Roman" panose="02020603050405020304" pitchFamily="18" charset="0"/>
                      </a:endParaRPr>
                    </a:p>
                    <a:p>
                      <a:endParaRPr lang="ru-RU" sz="1400" dirty="0">
                        <a:latin typeface="Times New Roman" panose="02020603050405020304" pitchFamily="18" charset="0"/>
                        <a:cs typeface="Times New Roman" panose="02020603050405020304" pitchFamily="18" charset="0"/>
                      </a:endParaRPr>
                    </a:p>
                  </a:txBody>
                  <a:tcPr/>
                </a:tc>
              </a:tr>
              <a:tr h="476830">
                <a:tc>
                  <a:txBody>
                    <a:bodyPr/>
                    <a:lstStyle/>
                    <a:p>
                      <a:r>
                        <a:rPr lang="en-US" sz="1400" dirty="0" err="1" smtClean="0">
                          <a:latin typeface="Times New Roman" panose="02020603050405020304" pitchFamily="18" charset="0"/>
                          <a:cs typeface="Times New Roman" panose="02020603050405020304" pitchFamily="18" charset="0"/>
                        </a:rPr>
                        <a:t>Ameriotopia</a:t>
                      </a:r>
                      <a:r>
                        <a:rPr lang="en-US" sz="1400" dirty="0" smtClean="0">
                          <a:latin typeface="Times New Roman" panose="02020603050405020304" pitchFamily="18" charset="0"/>
                          <a:cs typeface="Times New Roman" panose="02020603050405020304" pitchFamily="18" charset="0"/>
                        </a:rPr>
                        <a:t> </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A utopian or overly idealistic vision</a:t>
                      </a:r>
                      <a:r>
                        <a:rPr lang="en-US" sz="1400" baseline="0" dirty="0" smtClean="0">
                          <a:latin typeface="Times New Roman" panose="02020603050405020304" pitchFamily="18" charset="0"/>
                          <a:cs typeface="Times New Roman" panose="02020603050405020304" pitchFamily="18" charset="0"/>
                        </a:rPr>
                        <a:t> or version of the United States</a:t>
                      </a:r>
                      <a:endParaRPr lang="ru-RU" sz="1400" dirty="0">
                        <a:latin typeface="Times New Roman" panose="02020603050405020304" pitchFamily="18" charset="0"/>
                        <a:cs typeface="Times New Roman" panose="02020603050405020304" pitchFamily="18" charset="0"/>
                      </a:endParaRPr>
                    </a:p>
                  </a:txBody>
                  <a:tcPr/>
                </a:tc>
              </a:tr>
              <a:tr h="476830">
                <a:tc>
                  <a:txBody>
                    <a:bodyPr/>
                    <a:lstStyle/>
                    <a:p>
                      <a:r>
                        <a:rPr lang="en-US" sz="1400" dirty="0" err="1" smtClean="0">
                          <a:latin typeface="Times New Roman" panose="02020603050405020304" pitchFamily="18" charset="0"/>
                          <a:cs typeface="Times New Roman" panose="02020603050405020304" pitchFamily="18" charset="0"/>
                        </a:rPr>
                        <a:t>clicktivism</a:t>
                      </a:r>
                      <a:endParaRPr lang="ru-RU" sz="1400" dirty="0">
                        <a:latin typeface="Times New Roman" panose="02020603050405020304" pitchFamily="18" charset="0"/>
                        <a:cs typeface="Times New Roman" panose="02020603050405020304" pitchFamily="18" charset="0"/>
                      </a:endParaRPr>
                    </a:p>
                  </a:txBody>
                  <a:tcPr/>
                </a:tc>
                <a:tc>
                  <a:txBody>
                    <a:bodyPr/>
                    <a:lstStyle/>
                    <a:p>
                      <a:r>
                        <a:rPr lang="en-US" sz="1400" dirty="0" smtClean="0">
                          <a:latin typeface="Times New Roman" panose="02020603050405020304" pitchFamily="18" charset="0"/>
                          <a:cs typeface="Times New Roman" panose="02020603050405020304" pitchFamily="18" charset="0"/>
                        </a:rPr>
                        <a:t>The practice of supporting a political or social cause via the</a:t>
                      </a:r>
                      <a:r>
                        <a:rPr lang="en-US" sz="1400" baseline="0" dirty="0" smtClean="0">
                          <a:latin typeface="Times New Roman" panose="02020603050405020304" pitchFamily="18" charset="0"/>
                          <a:cs typeface="Times New Roman" panose="02020603050405020304" pitchFamily="18" charset="0"/>
                        </a:rPr>
                        <a:t> internet by means such as social media or online </a:t>
                      </a:r>
                      <a:r>
                        <a:rPr lang="en-US" sz="1400" baseline="0" dirty="0" err="1" smtClean="0">
                          <a:latin typeface="Times New Roman" panose="02020603050405020304" pitchFamily="18" charset="0"/>
                          <a:cs typeface="Times New Roman" panose="02020603050405020304" pitchFamily="18" charset="0"/>
                        </a:rPr>
                        <a:t>petitions,typically</a:t>
                      </a:r>
                      <a:r>
                        <a:rPr lang="en-US" sz="1400" baseline="0" dirty="0" smtClean="0">
                          <a:latin typeface="Times New Roman" panose="02020603050405020304" pitchFamily="18" charset="0"/>
                          <a:cs typeface="Times New Roman" panose="02020603050405020304" pitchFamily="18" charset="0"/>
                        </a:rPr>
                        <a:t> characterized as involving little effort or commitment</a:t>
                      </a:r>
                      <a:endParaRPr lang="ru-RU" sz="1400" dirty="0">
                        <a:latin typeface="Times New Roman" panose="02020603050405020304" pitchFamily="18" charset="0"/>
                        <a:cs typeface="Times New Roman" panose="02020603050405020304" pitchFamily="18" charset="0"/>
                      </a:endParaRPr>
                    </a:p>
                  </a:txBody>
                  <a:tcPr/>
                </a:tc>
              </a:tr>
            </a:tbl>
          </a:graphicData>
        </a:graphic>
      </p:graphicFrame>
    </p:spTree>
    <p:extLst>
      <p:ext uri="{BB962C8B-B14F-4D97-AF65-F5344CB8AC3E}">
        <p14:creationId xmlns:p14="http://schemas.microsoft.com/office/powerpoint/2010/main" val="3210493318"/>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Скругленный прямоугольник 2"/>
          <p:cNvSpPr/>
          <p:nvPr/>
        </p:nvSpPr>
        <p:spPr>
          <a:xfrm>
            <a:off x="762828" y="461183"/>
            <a:ext cx="7632848" cy="5760640"/>
          </a:xfrm>
          <a:prstGeom prst="roundRect">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dirty="0"/>
              <a:t>Most  majority  of  neologisms  appeared  with  the  development  of  press.  Bigger</a:t>
            </a:r>
            <a:r>
              <a:rPr lang="ru-RU" dirty="0"/>
              <a:t>  </a:t>
            </a:r>
            <a:r>
              <a:rPr lang="en-US" dirty="0"/>
              <a:t>bang</a:t>
            </a:r>
            <a:r>
              <a:rPr lang="ru-RU" dirty="0"/>
              <a:t>  </a:t>
            </a:r>
            <a:r>
              <a:rPr lang="en-US" dirty="0"/>
              <a:t>for</a:t>
            </a:r>
            <a:r>
              <a:rPr lang="ru-RU" dirty="0"/>
              <a:t>  </a:t>
            </a:r>
            <a:r>
              <a:rPr lang="en-US" dirty="0"/>
              <a:t>a</a:t>
            </a:r>
            <a:r>
              <a:rPr lang="ru-RU" dirty="0"/>
              <a:t>  </a:t>
            </a:r>
            <a:r>
              <a:rPr lang="en-US" dirty="0"/>
              <a:t>buck </a:t>
            </a:r>
            <a:r>
              <a:rPr lang="ru-RU" dirty="0"/>
              <a:t> - </a:t>
            </a:r>
            <a:r>
              <a:rPr lang="en-US" dirty="0" err="1"/>
              <a:t>mudofaa</a:t>
            </a:r>
            <a:r>
              <a:rPr lang="en-US" dirty="0"/>
              <a:t> </a:t>
            </a:r>
            <a:r>
              <a:rPr lang="en-US" dirty="0" err="1"/>
              <a:t>xarajatlaridan</a:t>
            </a:r>
            <a:r>
              <a:rPr lang="en-US" dirty="0"/>
              <a:t>, </a:t>
            </a:r>
            <a:r>
              <a:rPr lang="en-US" dirty="0" err="1"/>
              <a:t>asosan</a:t>
            </a:r>
            <a:r>
              <a:rPr lang="en-US" dirty="0"/>
              <a:t> </a:t>
            </a:r>
            <a:r>
              <a:rPr lang="en-US" dirty="0" err="1"/>
              <a:t>yadroviy</a:t>
            </a:r>
            <a:r>
              <a:rPr lang="en-US" dirty="0"/>
              <a:t> </a:t>
            </a:r>
            <a:r>
              <a:rPr lang="en-US" dirty="0" err="1"/>
              <a:t>tiyilish</a:t>
            </a:r>
            <a:r>
              <a:rPr lang="en-US" dirty="0"/>
              <a:t> </a:t>
            </a:r>
            <a:r>
              <a:rPr lang="en-US" dirty="0" err="1"/>
              <a:t>orqali</a:t>
            </a:r>
            <a:r>
              <a:rPr lang="en-US" dirty="0"/>
              <a:t> </a:t>
            </a:r>
            <a:r>
              <a:rPr lang="en-US" dirty="0" err="1"/>
              <a:t>samarali</a:t>
            </a:r>
            <a:r>
              <a:rPr lang="en-US" dirty="0"/>
              <a:t> </a:t>
            </a:r>
            <a:r>
              <a:rPr lang="en-US" dirty="0" err="1"/>
              <a:t>foydalanish.</a:t>
            </a:r>
            <a:r>
              <a:rPr lang="en-US" dirty="0" err="1" smtClean="0"/>
              <a:t>Big</a:t>
            </a:r>
            <a:r>
              <a:rPr lang="en-US" dirty="0" smtClean="0"/>
              <a:t> </a:t>
            </a:r>
            <a:r>
              <a:rPr lang="en-US" dirty="0"/>
              <a:t>lie</a:t>
            </a:r>
            <a:r>
              <a:rPr lang="ru-RU" dirty="0"/>
              <a:t> - </a:t>
            </a:r>
            <a:r>
              <a:rPr lang="en-US" dirty="0" err="1"/>
              <a:t>katta</a:t>
            </a:r>
            <a:r>
              <a:rPr lang="en-US" dirty="0"/>
              <a:t> </a:t>
            </a:r>
            <a:r>
              <a:rPr lang="en-US" dirty="0" err="1"/>
              <a:t>yolg'on</a:t>
            </a:r>
            <a:r>
              <a:rPr lang="en-US" dirty="0"/>
              <a:t>, </a:t>
            </a:r>
            <a:r>
              <a:rPr lang="en-US" dirty="0" err="1"/>
              <a:t>Gitlerchilarning</a:t>
            </a:r>
            <a:r>
              <a:rPr lang="en-US" dirty="0"/>
              <a:t> </a:t>
            </a:r>
            <a:r>
              <a:rPr lang="en-US" dirty="0" err="1"/>
              <a:t>tashviqoti.Black</a:t>
            </a:r>
            <a:r>
              <a:rPr lang="ru-RU" dirty="0" smtClean="0"/>
              <a:t>  </a:t>
            </a:r>
            <a:r>
              <a:rPr lang="en-US" dirty="0"/>
              <a:t>hats</a:t>
            </a:r>
            <a:r>
              <a:rPr lang="ru-RU" dirty="0"/>
              <a:t>  </a:t>
            </a:r>
            <a:r>
              <a:rPr lang="ru-RU" dirty="0" smtClean="0"/>
              <a:t>-</a:t>
            </a:r>
            <a:r>
              <a:rPr lang="en-US" dirty="0" err="1" smtClean="0"/>
              <a:t>yomon</a:t>
            </a:r>
            <a:r>
              <a:rPr lang="en-US" dirty="0" smtClean="0"/>
              <a:t> </a:t>
            </a:r>
            <a:r>
              <a:rPr lang="en-US" dirty="0" err="1" smtClean="0"/>
              <a:t>odamlar</a:t>
            </a:r>
            <a:r>
              <a:rPr lang="ru-RU" dirty="0" smtClean="0"/>
              <a:t> </a:t>
            </a:r>
            <a:r>
              <a:rPr lang="ru-RU" dirty="0"/>
              <a:t>злодеи,  негодяи. </a:t>
            </a:r>
            <a:r>
              <a:rPr lang="en-US" dirty="0"/>
              <a:t>Can</a:t>
            </a:r>
            <a:r>
              <a:rPr lang="ru-RU" dirty="0"/>
              <a:t>  </a:t>
            </a:r>
            <a:r>
              <a:rPr lang="en-US" dirty="0"/>
              <a:t>carrier</a:t>
            </a:r>
            <a:r>
              <a:rPr lang="ru-RU" dirty="0"/>
              <a:t>  - </a:t>
            </a:r>
            <a:r>
              <a:rPr lang="en-US" dirty="0" err="1"/>
              <a:t>gunoh</a:t>
            </a:r>
            <a:r>
              <a:rPr lang="en-US" dirty="0"/>
              <a:t> </a:t>
            </a:r>
            <a:r>
              <a:rPr lang="en-US" dirty="0" err="1"/>
              <a:t>echkisi</a:t>
            </a:r>
            <a:r>
              <a:rPr lang="en-US" dirty="0"/>
              <a:t>.</a:t>
            </a:r>
            <a:r>
              <a:rPr lang="ru-RU" dirty="0" smtClean="0"/>
              <a:t> </a:t>
            </a:r>
            <a:r>
              <a:rPr lang="en-US" dirty="0" smtClean="0"/>
              <a:t>Green</a:t>
            </a:r>
            <a:r>
              <a:rPr lang="ru-RU" dirty="0" smtClean="0"/>
              <a:t>  </a:t>
            </a:r>
            <a:r>
              <a:rPr lang="en-US" dirty="0"/>
              <a:t>power</a:t>
            </a:r>
            <a:r>
              <a:rPr lang="ru-RU" dirty="0"/>
              <a:t>  - </a:t>
            </a:r>
            <a:r>
              <a:rPr lang="en-US" dirty="0" err="1" smtClean="0"/>
              <a:t>pul</a:t>
            </a:r>
            <a:r>
              <a:rPr lang="en-US" dirty="0"/>
              <a:t>, </a:t>
            </a:r>
            <a:r>
              <a:rPr lang="en-US" dirty="0" err="1"/>
              <a:t>kuch</a:t>
            </a:r>
            <a:r>
              <a:rPr lang="ru-RU" dirty="0" smtClean="0"/>
              <a:t>.  </a:t>
            </a:r>
            <a:r>
              <a:rPr lang="en-US" dirty="0"/>
              <a:t>Jane</a:t>
            </a:r>
            <a:r>
              <a:rPr lang="ru-RU" dirty="0"/>
              <a:t>  </a:t>
            </a:r>
            <a:r>
              <a:rPr lang="en-US" dirty="0"/>
              <a:t>Crow-- </a:t>
            </a:r>
            <a:r>
              <a:rPr lang="en-US" dirty="0" err="1"/>
              <a:t>ayollarni</a:t>
            </a:r>
            <a:r>
              <a:rPr lang="en-US" dirty="0"/>
              <a:t> </a:t>
            </a:r>
            <a:r>
              <a:rPr lang="en-US" dirty="0" err="1"/>
              <a:t>kamsitish.Larger</a:t>
            </a:r>
            <a:r>
              <a:rPr lang="ru-RU" dirty="0" smtClean="0"/>
              <a:t>  </a:t>
            </a:r>
            <a:r>
              <a:rPr lang="en-US" dirty="0"/>
              <a:t>than</a:t>
            </a:r>
            <a:r>
              <a:rPr lang="ru-RU" dirty="0"/>
              <a:t>  </a:t>
            </a:r>
            <a:r>
              <a:rPr lang="en-US" dirty="0"/>
              <a:t>life</a:t>
            </a:r>
            <a:r>
              <a:rPr lang="ru-RU" dirty="0"/>
              <a:t>  </a:t>
            </a:r>
            <a:r>
              <a:rPr lang="ru-RU" dirty="0" smtClean="0"/>
              <a:t>-</a:t>
            </a:r>
            <a:r>
              <a:rPr lang="en-US" dirty="0" err="1"/>
              <a:t>aql</a:t>
            </a:r>
            <a:r>
              <a:rPr lang="en-US" dirty="0"/>
              <a:t> </a:t>
            </a:r>
            <a:r>
              <a:rPr lang="en-US" dirty="0" err="1"/>
              <a:t>bovar</a:t>
            </a:r>
            <a:r>
              <a:rPr lang="en-US" dirty="0"/>
              <a:t> </a:t>
            </a:r>
            <a:r>
              <a:rPr lang="en-US" dirty="0" err="1"/>
              <a:t>qilmaydigan</a:t>
            </a:r>
            <a:r>
              <a:rPr lang="en-US" dirty="0"/>
              <a:t>, </a:t>
            </a:r>
            <a:r>
              <a:rPr lang="en-US" dirty="0" err="1"/>
              <a:t>ajoyib</a:t>
            </a:r>
            <a:r>
              <a:rPr lang="en-US" dirty="0"/>
              <a:t>, </a:t>
            </a:r>
            <a:r>
              <a:rPr lang="en-US" dirty="0" err="1"/>
              <a:t>bo'rttirilgan</a:t>
            </a:r>
            <a:r>
              <a:rPr lang="ru-RU" dirty="0" smtClean="0"/>
              <a:t>.  </a:t>
            </a:r>
            <a:r>
              <a:rPr lang="en-US" dirty="0"/>
              <a:t>Log</a:t>
            </a:r>
            <a:r>
              <a:rPr lang="ru-RU" dirty="0"/>
              <a:t>- </a:t>
            </a:r>
            <a:r>
              <a:rPr lang="en-US" dirty="0"/>
              <a:t>roller</a:t>
            </a:r>
            <a:r>
              <a:rPr lang="ru-RU" dirty="0"/>
              <a:t>  </a:t>
            </a:r>
            <a:r>
              <a:rPr lang="ru-RU" dirty="0" smtClean="0"/>
              <a:t>-</a:t>
            </a:r>
            <a:r>
              <a:rPr lang="en-US" dirty="0" err="1" smtClean="0"/>
              <a:t>siyosiy</a:t>
            </a:r>
            <a:r>
              <a:rPr lang="en-US" dirty="0" smtClean="0"/>
              <a:t> </a:t>
            </a:r>
            <a:r>
              <a:rPr lang="en-US" dirty="0" err="1" smtClean="0"/>
              <a:t>dushman</a:t>
            </a:r>
            <a:r>
              <a:rPr lang="ru-RU" dirty="0" smtClean="0"/>
              <a:t>.  </a:t>
            </a:r>
            <a:r>
              <a:rPr lang="en-US" dirty="0"/>
              <a:t>Man</a:t>
            </a:r>
            <a:r>
              <a:rPr lang="ru-RU" dirty="0"/>
              <a:t>  </a:t>
            </a:r>
            <a:r>
              <a:rPr lang="en-US" dirty="0"/>
              <a:t>on</a:t>
            </a:r>
            <a:r>
              <a:rPr lang="ru-RU" dirty="0"/>
              <a:t>  </a:t>
            </a:r>
            <a:r>
              <a:rPr lang="en-US" dirty="0"/>
              <a:t>horseback</a:t>
            </a:r>
            <a:r>
              <a:rPr lang="ru-RU" dirty="0"/>
              <a:t>  </a:t>
            </a:r>
            <a:r>
              <a:rPr lang="ru-RU" dirty="0" smtClean="0"/>
              <a:t>-</a:t>
            </a:r>
            <a:r>
              <a:rPr lang="en-US" dirty="0" err="1"/>
              <a:t>harbiy</a:t>
            </a:r>
            <a:r>
              <a:rPr lang="en-US" dirty="0"/>
              <a:t> </a:t>
            </a:r>
            <a:r>
              <a:rPr lang="en-US" dirty="0" err="1"/>
              <a:t>diktator</a:t>
            </a:r>
            <a:r>
              <a:rPr lang="ru-RU" dirty="0" smtClean="0"/>
              <a:t>.  </a:t>
            </a:r>
            <a:r>
              <a:rPr lang="en-US" dirty="0"/>
              <a:t>Pot</a:t>
            </a:r>
            <a:r>
              <a:rPr lang="ru-RU" dirty="0"/>
              <a:t>- </a:t>
            </a:r>
            <a:r>
              <a:rPr lang="en-US" dirty="0"/>
              <a:t>culture</a:t>
            </a:r>
            <a:r>
              <a:rPr lang="ru-RU" dirty="0"/>
              <a:t>  - </a:t>
            </a:r>
            <a:r>
              <a:rPr lang="en-US" dirty="0" err="1" smtClean="0"/>
              <a:t>narkomanlarning</a:t>
            </a:r>
            <a:r>
              <a:rPr lang="en-US" dirty="0" smtClean="0"/>
              <a:t>  </a:t>
            </a:r>
            <a:r>
              <a:rPr lang="en-US" dirty="0" err="1" smtClean="0"/>
              <a:t>hayot</a:t>
            </a:r>
            <a:r>
              <a:rPr lang="ru-RU" dirty="0" smtClean="0"/>
              <a:t> </a:t>
            </a:r>
            <a:r>
              <a:rPr lang="en-US" dirty="0" err="1" smtClean="0"/>
              <a:t>tarzi</a:t>
            </a:r>
            <a:r>
              <a:rPr lang="en-US" dirty="0" smtClean="0"/>
              <a:t>. Put</a:t>
            </a:r>
            <a:r>
              <a:rPr lang="ru-RU" dirty="0"/>
              <a:t>-</a:t>
            </a:r>
            <a:r>
              <a:rPr lang="en-US" dirty="0"/>
              <a:t>down</a:t>
            </a:r>
            <a:r>
              <a:rPr lang="ru-RU" dirty="0"/>
              <a:t>  - </a:t>
            </a:r>
            <a:r>
              <a:rPr lang="en-US" dirty="0" err="1"/>
              <a:t>keskin</a:t>
            </a:r>
            <a:r>
              <a:rPr lang="en-US" dirty="0"/>
              <a:t> </a:t>
            </a:r>
            <a:r>
              <a:rPr lang="en-US" dirty="0" err="1"/>
              <a:t>javob</a:t>
            </a:r>
            <a:r>
              <a:rPr lang="en-US" dirty="0"/>
              <a:t>.</a:t>
            </a:r>
            <a:r>
              <a:rPr lang="ru-RU" dirty="0" smtClean="0"/>
              <a:t> </a:t>
            </a:r>
            <a:r>
              <a:rPr lang="en-US" dirty="0" smtClean="0"/>
              <a:t>Trade</a:t>
            </a:r>
            <a:r>
              <a:rPr lang="ru-RU" dirty="0" smtClean="0"/>
              <a:t>  </a:t>
            </a:r>
            <a:r>
              <a:rPr lang="en-US" dirty="0"/>
              <a:t>off</a:t>
            </a:r>
            <a:r>
              <a:rPr lang="ru-RU" dirty="0"/>
              <a:t>  </a:t>
            </a:r>
            <a:r>
              <a:rPr lang="ru-RU" dirty="0" smtClean="0"/>
              <a:t>-</a:t>
            </a:r>
            <a:r>
              <a:rPr lang="en-US" dirty="0" err="1"/>
              <a:t>murosaga</a:t>
            </a:r>
            <a:r>
              <a:rPr lang="en-US" dirty="0"/>
              <a:t> </a:t>
            </a:r>
            <a:r>
              <a:rPr lang="en-US" dirty="0" err="1"/>
              <a:t>kelish</a:t>
            </a:r>
            <a:r>
              <a:rPr lang="en-US" dirty="0"/>
              <a:t>.</a:t>
            </a:r>
            <a:r>
              <a:rPr lang="ru-RU" dirty="0" smtClean="0"/>
              <a:t> </a:t>
            </a:r>
            <a:r>
              <a:rPr lang="en-US" dirty="0" smtClean="0"/>
              <a:t>Roll</a:t>
            </a:r>
            <a:r>
              <a:rPr lang="ru-RU" dirty="0"/>
              <a:t>-</a:t>
            </a:r>
            <a:r>
              <a:rPr lang="en-US" dirty="0"/>
              <a:t>call</a:t>
            </a:r>
            <a:r>
              <a:rPr lang="ru-RU" dirty="0"/>
              <a:t> </a:t>
            </a:r>
            <a:r>
              <a:rPr lang="ru-RU" dirty="0" smtClean="0"/>
              <a:t>-</a:t>
            </a:r>
            <a:r>
              <a:rPr lang="en-US" dirty="0" err="1"/>
              <a:t>mavjudligini</a:t>
            </a:r>
            <a:r>
              <a:rPr lang="en-US" dirty="0"/>
              <a:t> </a:t>
            </a:r>
            <a:r>
              <a:rPr lang="en-US" dirty="0" err="1"/>
              <a:t>tekshirish</a:t>
            </a:r>
            <a:r>
              <a:rPr lang="en-US" dirty="0"/>
              <a:t> </a:t>
            </a:r>
            <a:r>
              <a:rPr lang="en-US" dirty="0" err="1"/>
              <a:t>uchun</a:t>
            </a:r>
            <a:r>
              <a:rPr lang="en-US" dirty="0"/>
              <a:t> </a:t>
            </a:r>
            <a:r>
              <a:rPr lang="en-US" dirty="0" err="1"/>
              <a:t>raqamli</a:t>
            </a:r>
            <a:r>
              <a:rPr lang="en-US" dirty="0"/>
              <a:t> </a:t>
            </a:r>
            <a:r>
              <a:rPr lang="en-US" dirty="0" err="1"/>
              <a:t>qo'ng'iroq</a:t>
            </a:r>
            <a:r>
              <a:rPr lang="en-US" dirty="0"/>
              <a:t>.</a:t>
            </a:r>
            <a:endParaRPr lang="ru-RU" dirty="0"/>
          </a:p>
        </p:txBody>
      </p:sp>
    </p:spTree>
    <p:extLst>
      <p:ext uri="{BB962C8B-B14F-4D97-AF65-F5344CB8AC3E}">
        <p14:creationId xmlns:p14="http://schemas.microsoft.com/office/powerpoint/2010/main" val="3008311288"/>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827584" y="1028343"/>
            <a:ext cx="7128792" cy="5355312"/>
          </a:xfrm>
          <a:prstGeom prst="rect">
            <a:avLst/>
          </a:prstGeom>
        </p:spPr>
        <p:txBody>
          <a:bodyPr wrap="square">
            <a:spAutoFit/>
          </a:bodyPr>
          <a:lstStyle/>
          <a:p>
            <a:pPr algn="just"/>
            <a:r>
              <a:rPr lang="en-US" dirty="0" err="1">
                <a:latin typeface="Times New Roman" panose="02020603050405020304" pitchFamily="18" charset="0"/>
                <a:cs typeface="Times New Roman" panose="02020603050405020304" pitchFamily="18" charset="0"/>
              </a:rPr>
              <a:t>trumpalist</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AQSh</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prezidentligiga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nomzod</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sifatida</a:t>
            </a:r>
            <a:r>
              <a:rPr lang="en-US" dirty="0">
                <a:latin typeface="Times New Roman" panose="02020603050405020304" pitchFamily="18" charset="0"/>
                <a:cs typeface="Times New Roman" panose="02020603050405020304" pitchFamily="18" charset="0"/>
              </a:rPr>
              <a:t> Donald </a:t>
            </a:r>
            <a:r>
              <a:rPr lang="en-US" dirty="0" err="1">
                <a:latin typeface="Times New Roman" panose="02020603050405020304" pitchFamily="18" charset="0"/>
                <a:cs typeface="Times New Roman" panose="02020603050405020304" pitchFamily="18" charset="0"/>
              </a:rPr>
              <a:t>Trampni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qo'llab-quvvatlovchi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shaxs</a:t>
            </a:r>
            <a:r>
              <a:rPr lang="en-US" dirty="0">
                <a:latin typeface="Times New Roman" panose="02020603050405020304" pitchFamily="18" charset="0"/>
                <a:cs typeface="Times New Roman" panose="02020603050405020304" pitchFamily="18" charset="0"/>
              </a:rPr>
              <a:t>; </a:t>
            </a:r>
            <a:endParaRPr lang="en-US" dirty="0" smtClean="0">
              <a:latin typeface="Times New Roman" panose="02020603050405020304" pitchFamily="18" charset="0"/>
              <a:cs typeface="Times New Roman" panose="02020603050405020304" pitchFamily="18" charset="0"/>
            </a:endParaRPr>
          </a:p>
          <a:p>
            <a:pPr algn="just"/>
            <a:r>
              <a:rPr lang="en-US" dirty="0" err="1" smtClean="0">
                <a:latin typeface="Times New Roman" panose="02020603050405020304" pitchFamily="18" charset="0"/>
                <a:cs typeface="Times New Roman" panose="02020603050405020304" pitchFamily="18" charset="0"/>
              </a:rPr>
              <a:t>trumper</a:t>
            </a:r>
            <a:r>
              <a:rPr lang="en-US" dirty="0" smtClean="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siyosatchi</a:t>
            </a:r>
            <a:r>
              <a:rPr lang="en-US" dirty="0">
                <a:latin typeface="Times New Roman" panose="02020603050405020304" pitchFamily="18" charset="0"/>
                <a:cs typeface="Times New Roman" panose="02020603050405020304" pitchFamily="18" charset="0"/>
              </a:rPr>
              <a:t> Donald </a:t>
            </a:r>
            <a:r>
              <a:rPr lang="en-US" dirty="0" err="1">
                <a:latin typeface="Times New Roman" panose="02020603050405020304" pitchFamily="18" charset="0"/>
                <a:cs typeface="Times New Roman" panose="02020603050405020304" pitchFamily="18" charset="0"/>
              </a:rPr>
              <a:t>Trampning</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tarafdori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bo'lgan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shaxs</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trumpertantrum</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erta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tongda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g'azablangan</a:t>
            </a:r>
            <a:r>
              <a:rPr lang="en-US" dirty="0">
                <a:latin typeface="Times New Roman" panose="02020603050405020304" pitchFamily="18" charset="0"/>
                <a:cs typeface="Times New Roman" panose="02020603050405020304" pitchFamily="18" charset="0"/>
              </a:rPr>
              <a:t> tweeting, </a:t>
            </a:r>
            <a:r>
              <a:rPr lang="en-US" dirty="0" err="1">
                <a:latin typeface="Times New Roman" panose="02020603050405020304" pitchFamily="18" charset="0"/>
                <a:cs typeface="Times New Roman" panose="02020603050405020304" pitchFamily="18" charset="0"/>
              </a:rPr>
              <a:t>yolg'on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yolg'on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bilan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yozilgan</a:t>
            </a:r>
            <a:r>
              <a:rPr lang="en-US" dirty="0">
                <a:latin typeface="Times New Roman" panose="02020603050405020304" pitchFamily="18" charset="0"/>
                <a:cs typeface="Times New Roman" panose="02020603050405020304" pitchFamily="18" charset="0"/>
              </a:rPr>
              <a:t>; </a:t>
            </a:r>
            <a:endParaRPr lang="en-US" dirty="0" smtClean="0">
              <a:latin typeface="Times New Roman" panose="02020603050405020304" pitchFamily="18" charset="0"/>
              <a:cs typeface="Times New Roman" panose="02020603050405020304" pitchFamily="18" charset="0"/>
            </a:endParaRPr>
          </a:p>
          <a:p>
            <a:pPr algn="just"/>
            <a:r>
              <a:rPr lang="en-US" dirty="0" err="1" smtClean="0">
                <a:latin typeface="Times New Roman" panose="02020603050405020304" pitchFamily="18" charset="0"/>
                <a:cs typeface="Times New Roman" panose="02020603050405020304" pitchFamily="18" charset="0"/>
              </a:rPr>
              <a:t>trumpflyatsiya</a:t>
            </a:r>
            <a:r>
              <a:rPr lang="en-US" dirty="0" smtClean="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Trampning</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iqtisodiy</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siyosati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natijasida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inflyatsiyaning</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kutilayotgan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o'sishi</a:t>
            </a:r>
            <a:endParaRPr lang="en-US" dirty="0" smtClean="0">
              <a:latin typeface="Times New Roman" panose="02020603050405020304" pitchFamily="18" charset="0"/>
              <a:cs typeface="Times New Roman" panose="02020603050405020304" pitchFamily="18" charset="0"/>
            </a:endParaRPr>
          </a:p>
          <a:p>
            <a:pPr algn="just"/>
            <a:r>
              <a:rPr lang="en-US" dirty="0" err="1" smtClean="0">
                <a:latin typeface="Times New Roman" panose="02020603050405020304" pitchFamily="18" charset="0"/>
                <a:cs typeface="Times New Roman" panose="02020603050405020304" pitchFamily="18" charset="0"/>
              </a:rPr>
              <a:t>narsisokratiya</a:t>
            </a:r>
            <a:r>
              <a:rPr lang="en-US" dirty="0" smtClean="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haddan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tashqari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o'zboshimchalik</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bilan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boshqarish</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ineptokratiya</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asosiy</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xarakteristikasi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barcha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sohalarda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layoqatsizlik</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bo'lgan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boshqaruv</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tizimi</a:t>
            </a:r>
            <a:r>
              <a:rPr lang="en-US" dirty="0">
                <a:latin typeface="Times New Roman" panose="02020603050405020304" pitchFamily="18" charset="0"/>
                <a:cs typeface="Times New Roman" panose="02020603050405020304" pitchFamily="18" charset="0"/>
              </a:rPr>
              <a:t>; </a:t>
            </a:r>
            <a:endParaRPr lang="en-US" dirty="0" smtClean="0">
              <a:latin typeface="Times New Roman" panose="02020603050405020304" pitchFamily="18" charset="0"/>
              <a:cs typeface="Times New Roman" panose="02020603050405020304" pitchFamily="18" charset="0"/>
            </a:endParaRPr>
          </a:p>
          <a:p>
            <a:pPr algn="just"/>
            <a:r>
              <a:rPr lang="en-US" dirty="0" err="1" smtClean="0">
                <a:latin typeface="Times New Roman" panose="02020603050405020304" pitchFamily="18" charset="0"/>
                <a:cs typeface="Times New Roman" panose="02020603050405020304" pitchFamily="18" charset="0"/>
              </a:rPr>
              <a:t>idiokratiya</a:t>
            </a:r>
            <a:r>
              <a:rPr lang="en-US" dirty="0" smtClean="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ahmoq</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odamlar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tomonidan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amalga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oshiriladigan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qoida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hukumat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yoki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nazorat</a:t>
            </a:r>
            <a:r>
              <a:rPr lang="en-US" dirty="0">
                <a:latin typeface="Times New Roman" panose="02020603050405020304" pitchFamily="18" charset="0"/>
                <a:cs typeface="Times New Roman" panose="02020603050405020304" pitchFamily="18" charset="0"/>
              </a:rPr>
              <a:t>; </a:t>
            </a:r>
            <a:endParaRPr lang="en-US" dirty="0" smtClean="0">
              <a:latin typeface="Times New Roman" panose="02020603050405020304" pitchFamily="18" charset="0"/>
              <a:cs typeface="Times New Roman" panose="02020603050405020304" pitchFamily="18" charset="0"/>
            </a:endParaRPr>
          </a:p>
          <a:p>
            <a:pPr algn="just"/>
            <a:r>
              <a:rPr lang="en-US" dirty="0" err="1" smtClean="0">
                <a:latin typeface="Times New Roman" panose="02020603050405020304" pitchFamily="18" charset="0"/>
                <a:cs typeface="Times New Roman" panose="02020603050405020304" pitchFamily="18" charset="0"/>
              </a:rPr>
              <a:t>kludgeocracy</a:t>
            </a:r>
            <a:r>
              <a:rPr lang="en-US" dirty="0" smtClean="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o'ta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murakkab</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samarasiz</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bo'lgan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hukumat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narsisizm</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o'z</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hayotingizga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haddan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tashqari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qiziqish</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va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boshqa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odamlarga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g'amxo'rlik</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qilishingizga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to'sqinlik</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qiladigan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muammolar</a:t>
            </a:r>
            <a:r>
              <a:rPr lang="en-US" dirty="0">
                <a:latin typeface="Times New Roman" panose="02020603050405020304" pitchFamily="18" charset="0"/>
                <a:cs typeface="Times New Roman" panose="02020603050405020304" pitchFamily="18" charset="0"/>
              </a:rPr>
              <a:t>; </a:t>
            </a:r>
            <a:endParaRPr lang="en-US" dirty="0" smtClean="0">
              <a:latin typeface="Times New Roman" panose="02020603050405020304" pitchFamily="18" charset="0"/>
              <a:cs typeface="Times New Roman" panose="02020603050405020304" pitchFamily="18" charset="0"/>
            </a:endParaRPr>
          </a:p>
          <a:p>
            <a:pPr algn="just"/>
            <a:r>
              <a:rPr lang="en-US" dirty="0" smtClean="0">
                <a:latin typeface="Times New Roman" panose="02020603050405020304" pitchFamily="18" charset="0"/>
                <a:cs typeface="Times New Roman" panose="02020603050405020304" pitchFamily="18" charset="0"/>
              </a:rPr>
              <a:t>kludge </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muammoning</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qo'pol</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yoki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nafis</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echimi</a:t>
            </a:r>
            <a:r>
              <a:rPr lang="en-US" dirty="0" smtClean="0">
                <a:latin typeface="Times New Roman" panose="02020603050405020304" pitchFamily="18" charset="0"/>
                <a:cs typeface="Times New Roman" panose="02020603050405020304" pitchFamily="18" charset="0"/>
              </a:rPr>
              <a:t>;</a:t>
            </a:r>
          </a:p>
          <a:p>
            <a:pPr algn="just"/>
            <a:r>
              <a:rPr lang="en-US" dirty="0" smtClean="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befarqlik</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ma'lum</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bir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maqsad</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uchun</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noto'g'ri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xususiyatlarga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ega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bo'lish</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sifati</a:t>
            </a:r>
            <a:r>
              <a:rPr lang="en-US" dirty="0" smtClean="0">
                <a:latin typeface="Times New Roman" panose="02020603050405020304" pitchFamily="18" charset="0"/>
                <a:cs typeface="Times New Roman" panose="02020603050405020304" pitchFamily="18" charset="0"/>
              </a:rPr>
              <a:t>;</a:t>
            </a:r>
          </a:p>
          <a:p>
            <a:pPr algn="just"/>
            <a:r>
              <a:rPr lang="en-US" dirty="0" smtClean="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ahmoqlik</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juda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ahmoqona</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g'oyalar</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yoki</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xatti-harakatlar</a:t>
            </a:r>
            <a:r>
              <a:rPr lang="en-US" dirty="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647120564"/>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1043608" y="692697"/>
            <a:ext cx="7272808" cy="3970318"/>
          </a:xfrm>
          <a:prstGeom prst="rect">
            <a:avLst/>
          </a:prstGeom>
        </p:spPr>
        <p:txBody>
          <a:bodyPr wrap="square">
            <a:spAutoFit/>
          </a:bodyPr>
          <a:lstStyle/>
          <a:p>
            <a:pPr algn="just"/>
            <a:r>
              <a:rPr lang="en-US" dirty="0">
                <a:latin typeface="Times New Roman" panose="02020603050405020304" pitchFamily="18" charset="0"/>
                <a:cs typeface="Times New Roman" panose="02020603050405020304" pitchFamily="18" charset="0"/>
              </a:rPr>
              <a:t>He is known for translating political texts from Uzbek into </a:t>
            </a:r>
            <a:r>
              <a:rPr lang="en-US" dirty="0" smtClean="0">
                <a:latin typeface="Times New Roman" panose="02020603050405020304" pitchFamily="18" charset="0"/>
                <a:cs typeface="Times New Roman" panose="02020603050405020304" pitchFamily="18" charset="0"/>
              </a:rPr>
              <a:t>English</a:t>
            </a:r>
            <a:r>
              <a:rPr lang="ru-RU" dirty="0" smtClean="0">
                <a:latin typeface="Times New Roman" panose="02020603050405020304" pitchFamily="18" charset="0"/>
                <a:cs typeface="Times New Roman" panose="02020603050405020304" pitchFamily="18" charset="0"/>
              </a:rPr>
              <a:t> </a:t>
            </a:r>
            <a:r>
              <a:rPr lang="en-US" dirty="0" smtClean="0">
                <a:latin typeface="Times New Roman" panose="02020603050405020304" pitchFamily="18" charset="0"/>
                <a:cs typeface="Times New Roman" panose="02020603050405020304" pitchFamily="18" charset="0"/>
              </a:rPr>
              <a:t>the </a:t>
            </a:r>
            <a:r>
              <a:rPr lang="en-US" dirty="0">
                <a:latin typeface="Times New Roman" panose="02020603050405020304" pitchFamily="18" charset="0"/>
                <a:cs typeface="Times New Roman" panose="02020603050405020304" pitchFamily="18" charset="0"/>
              </a:rPr>
              <a:t>same is true of the construction of political terms</a:t>
            </a:r>
            <a:r>
              <a:rPr lang="ru-RU" dirty="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words can be understood without having to look them up in a dictionary. For example, right now</a:t>
            </a:r>
            <a:r>
              <a:rPr lang="ru-RU" dirty="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English language alternatives to the priority development criteria in the policy of our state</a:t>
            </a:r>
            <a:r>
              <a:rPr lang="ru-RU" dirty="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democratization, modernization</a:t>
            </a:r>
            <a:r>
              <a:rPr lang="en-US" dirty="0" smtClean="0">
                <a:latin typeface="Times New Roman" panose="02020603050405020304" pitchFamily="18" charset="0"/>
                <a:cs typeface="Times New Roman" panose="02020603050405020304" pitchFamily="18" charset="0"/>
              </a:rPr>
              <a:t>, Words </a:t>
            </a:r>
            <a:r>
              <a:rPr lang="en-US" dirty="0">
                <a:latin typeface="Times New Roman" panose="02020603050405020304" pitchFamily="18" charset="0"/>
                <a:cs typeface="Times New Roman" panose="02020603050405020304" pitchFamily="18" charset="0"/>
              </a:rPr>
              <a:t>like globalization make up the passive form of the passive pronoun made with the </a:t>
            </a:r>
            <a:r>
              <a:rPr lang="en-US" b="1" dirty="0" smtClean="0">
                <a:latin typeface="Times New Roman" panose="02020603050405020304" pitchFamily="18" charset="0"/>
                <a:cs typeface="Times New Roman" panose="02020603050405020304" pitchFamily="18" charset="0"/>
              </a:rPr>
              <a:t>suffix-</a:t>
            </a:r>
            <a:r>
              <a:rPr lang="en-US" b="1" dirty="0" err="1" smtClean="0">
                <a:latin typeface="Times New Roman" panose="02020603050405020304" pitchFamily="18" charset="0"/>
                <a:cs typeface="Times New Roman" panose="02020603050405020304" pitchFamily="18" charset="0"/>
              </a:rPr>
              <a:t>lashtirish</a:t>
            </a:r>
            <a:r>
              <a:rPr lang="en-US" b="1" dirty="0" smtClean="0">
                <a:latin typeface="Times New Roman" panose="02020603050405020304" pitchFamily="18" charset="0"/>
                <a:cs typeface="Times New Roman" panose="02020603050405020304" pitchFamily="18" charset="0"/>
              </a:rPr>
              <a:t>.</a:t>
            </a:r>
            <a:r>
              <a:rPr lang="en-US" dirty="0" smtClean="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This supplement is -</a:t>
            </a:r>
            <a:r>
              <a:rPr lang="en-US" b="1" dirty="0" err="1">
                <a:latin typeface="Times New Roman" panose="02020603050405020304" pitchFamily="18" charset="0"/>
                <a:cs typeface="Times New Roman" panose="02020603050405020304" pitchFamily="18" charset="0"/>
              </a:rPr>
              <a:t>zation</a:t>
            </a:r>
            <a:r>
              <a:rPr lang="en-US" dirty="0">
                <a:latin typeface="Times New Roman" panose="02020603050405020304" pitchFamily="18" charset="0"/>
                <a:cs typeface="Times New Roman" panose="02020603050405020304" pitchFamily="18" charset="0"/>
              </a:rPr>
              <a:t> in English</a:t>
            </a:r>
            <a:r>
              <a:rPr lang="ru-RU" dirty="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corresponds to the appendix. And so, we translators are the basis of these words</a:t>
            </a:r>
            <a:r>
              <a:rPr lang="ru-RU" dirty="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knowing the meaning in English - by adding the suffix -</a:t>
            </a:r>
            <a:r>
              <a:rPr lang="en-US" b="1" dirty="0" err="1">
                <a:latin typeface="Times New Roman" panose="02020603050405020304" pitchFamily="18" charset="0"/>
                <a:cs typeface="Times New Roman" panose="02020603050405020304" pitchFamily="18" charset="0"/>
              </a:rPr>
              <a:t>zation</a:t>
            </a:r>
            <a:r>
              <a:rPr lang="ru-RU" dirty="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democratization</a:t>
            </a:r>
            <a:r>
              <a:rPr lang="ru-RU" dirty="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modernization. We create the words globalization</a:t>
            </a:r>
            <a:r>
              <a:rPr lang="en-US" dirty="0" smtClean="0">
                <a:latin typeface="Times New Roman" panose="02020603050405020304" pitchFamily="18" charset="0"/>
                <a:cs typeface="Times New Roman" panose="02020603050405020304" pitchFamily="18" charset="0"/>
              </a:rPr>
              <a:t>.</a:t>
            </a:r>
          </a:p>
          <a:p>
            <a:pPr algn="just"/>
            <a:r>
              <a:rPr lang="en-US" dirty="0">
                <a:latin typeface="Times New Roman" panose="02020603050405020304" pitchFamily="18" charset="0"/>
                <a:cs typeface="Times New Roman" panose="02020603050405020304" pitchFamily="18" charset="0"/>
              </a:rPr>
              <a:t>democratization–</a:t>
            </a:r>
            <a:r>
              <a:rPr lang="en-US" dirty="0" err="1">
                <a:latin typeface="Times New Roman" panose="02020603050405020304" pitchFamily="18" charset="0"/>
                <a:cs typeface="Times New Roman" panose="02020603050405020304" pitchFamily="18" charset="0"/>
              </a:rPr>
              <a:t>demokratlashtirish</a:t>
            </a:r>
            <a:r>
              <a:rPr lang="en-US" dirty="0">
                <a:latin typeface="Times New Roman" panose="02020603050405020304" pitchFamily="18" charset="0"/>
                <a:cs typeface="Times New Roman" panose="02020603050405020304" pitchFamily="18" charset="0"/>
              </a:rPr>
              <a:t>,  </a:t>
            </a:r>
          </a:p>
          <a:p>
            <a:pPr algn="just"/>
            <a:r>
              <a:rPr lang="en-US" dirty="0">
                <a:latin typeface="Times New Roman" panose="02020603050405020304" pitchFamily="18" charset="0"/>
                <a:cs typeface="Times New Roman" panose="02020603050405020304" pitchFamily="18" charset="0"/>
              </a:rPr>
              <a:t>modernization–</a:t>
            </a:r>
            <a:r>
              <a:rPr lang="en-US" dirty="0" err="1">
                <a:latin typeface="Times New Roman" panose="02020603050405020304" pitchFamily="18" charset="0"/>
                <a:cs typeface="Times New Roman" panose="02020603050405020304" pitchFamily="18" charset="0"/>
              </a:rPr>
              <a:t>modernizatsiya</a:t>
            </a:r>
            <a:r>
              <a:rPr lang="en-US" dirty="0">
                <a:latin typeface="Times New Roman" panose="02020603050405020304" pitchFamily="18" charset="0"/>
                <a:cs typeface="Times New Roman" panose="02020603050405020304" pitchFamily="18" charset="0"/>
              </a:rPr>
              <a:t>,  </a:t>
            </a:r>
          </a:p>
          <a:p>
            <a:pPr algn="just"/>
            <a:r>
              <a:rPr lang="en-US" dirty="0">
                <a:latin typeface="Times New Roman" panose="02020603050405020304" pitchFamily="18" charset="0"/>
                <a:cs typeface="Times New Roman" panose="02020603050405020304" pitchFamily="18" charset="0"/>
              </a:rPr>
              <a:t>globalization–</a:t>
            </a:r>
            <a:r>
              <a:rPr lang="en-US" dirty="0" err="1">
                <a:latin typeface="Times New Roman" panose="02020603050405020304" pitchFamily="18" charset="0"/>
                <a:cs typeface="Times New Roman" panose="02020603050405020304" pitchFamily="18" charset="0"/>
              </a:rPr>
              <a:t>globallashtirish</a:t>
            </a:r>
            <a:endParaRPr lang="en-US" dirty="0" smtClean="0">
              <a:latin typeface="Times New Roman" panose="02020603050405020304" pitchFamily="18" charset="0"/>
              <a:cs typeface="Times New Roman" panose="02020603050405020304" pitchFamily="18" charset="0"/>
            </a:endParaRPr>
          </a:p>
          <a:p>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387086549"/>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sz="quarter" idx="13"/>
          </p:nvPr>
        </p:nvSpPr>
        <p:spPr>
          <a:xfrm>
            <a:off x="1143000" y="731520"/>
            <a:ext cx="6400800" cy="5289768"/>
          </a:xfrm>
        </p:spPr>
        <p:txBody>
          <a:bodyPr>
            <a:normAutofit fontScale="77500" lnSpcReduction="20000"/>
          </a:bodyPr>
          <a:lstStyle/>
          <a:p>
            <a:pPr marL="45720" indent="0" algn="just">
              <a:buNone/>
            </a:pPr>
            <a:r>
              <a:rPr lang="en-US" dirty="0" smtClean="0">
                <a:latin typeface="Times New Roman" panose="02020603050405020304" pitchFamily="18" charset="0"/>
                <a:cs typeface="Times New Roman" panose="02020603050405020304" pitchFamily="18" charset="0"/>
              </a:rPr>
              <a:t>Conclusion</a:t>
            </a:r>
          </a:p>
          <a:p>
            <a:pPr marL="45720" indent="0" algn="just">
              <a:buNone/>
            </a:pPr>
            <a:r>
              <a:rPr lang="en-US" sz="2300" dirty="0">
                <a:latin typeface="Times New Roman" panose="02020603050405020304" pitchFamily="18" charset="0"/>
                <a:cs typeface="Times New Roman" panose="02020603050405020304" pitchFamily="18" charset="0"/>
              </a:rPr>
              <a:t>The scientific interests of the new science are expanded by incorporating the analysis of the new aspects of the interaction between language, power, and society (the discourse of terrorism, the discourse of the new world order, political correctness, social tolerance, social communication in traditional society, fundamentalist discourse, etc</a:t>
            </a:r>
            <a:r>
              <a:rPr lang="en-US" sz="2300" dirty="0" smtClean="0">
                <a:latin typeface="Times New Roman" panose="02020603050405020304" pitchFamily="18" charset="0"/>
                <a:cs typeface="Times New Roman" panose="02020603050405020304" pitchFamily="18" charset="0"/>
              </a:rPr>
              <a:t>.)</a:t>
            </a:r>
            <a:r>
              <a:rPr lang="en-US" sz="2300" dirty="0">
                <a:latin typeface="Times New Roman" panose="02020603050405020304" pitchFamily="18" charset="0"/>
                <a:cs typeface="Times New Roman" panose="02020603050405020304" pitchFamily="18" charset="0"/>
              </a:rPr>
              <a:t> . Manipulative schemes affect respondents, attracting and expanding the interest of the audience. The key to the success of the speech manipulator lies in the ability to play with words – look for neologisms, metaphors, </a:t>
            </a:r>
            <a:r>
              <a:rPr lang="en-US" sz="2300" dirty="0" err="1">
                <a:latin typeface="Times New Roman" panose="02020603050405020304" pitchFamily="18" charset="0"/>
                <a:cs typeface="Times New Roman" panose="02020603050405020304" pitchFamily="18" charset="0"/>
              </a:rPr>
              <a:t>metonomies</a:t>
            </a:r>
            <a:r>
              <a:rPr lang="en-US" sz="2300" dirty="0">
                <a:latin typeface="Times New Roman" panose="02020603050405020304" pitchFamily="18" charset="0"/>
                <a:cs typeface="Times New Roman" panose="02020603050405020304" pitchFamily="18" charset="0"/>
              </a:rPr>
              <a:t> </a:t>
            </a:r>
            <a:r>
              <a:rPr lang="en-US" sz="2300" dirty="0" smtClean="0">
                <a:latin typeface="Times New Roman" panose="02020603050405020304" pitchFamily="18" charset="0"/>
                <a:cs typeface="Times New Roman" panose="02020603050405020304" pitchFamily="18" charset="0"/>
              </a:rPr>
              <a:t>antithesis</a:t>
            </a:r>
            <a:r>
              <a:rPr lang="en-US" sz="2300" dirty="0">
                <a:latin typeface="Times New Roman" panose="02020603050405020304" pitchFamily="18" charset="0"/>
                <a:cs typeface="Times New Roman" panose="02020603050405020304" pitchFamily="18" charset="0"/>
              </a:rPr>
              <a:t>.</a:t>
            </a:r>
            <a:r>
              <a:rPr lang="en-US" sz="2300" dirty="0" smtClean="0">
                <a:latin typeface="Times New Roman" panose="02020603050405020304" pitchFamily="18" charset="0"/>
                <a:cs typeface="Times New Roman" panose="02020603050405020304" pitchFamily="18" charset="0"/>
              </a:rPr>
              <a:t> </a:t>
            </a:r>
            <a:r>
              <a:rPr lang="en-US" sz="2300" dirty="0">
                <a:latin typeface="Times New Roman" panose="02020603050405020304" pitchFamily="18" charset="0"/>
                <a:cs typeface="Times New Roman" panose="02020603050405020304" pitchFamily="18" charset="0"/>
              </a:rPr>
              <a:t>Then, direct these stylistic means to improve the speech, making it meaningful, colorful, and powerful</a:t>
            </a:r>
            <a:r>
              <a:rPr lang="en-US" sz="2300" dirty="0" smtClean="0">
                <a:latin typeface="Times New Roman" panose="02020603050405020304" pitchFamily="18" charset="0"/>
                <a:cs typeface="Times New Roman" panose="02020603050405020304" pitchFamily="18" charset="0"/>
              </a:rPr>
              <a:t>.</a:t>
            </a:r>
            <a:r>
              <a:rPr lang="en-US" sz="2300" dirty="0">
                <a:latin typeface="Times New Roman" panose="02020603050405020304" pitchFamily="18" charset="0"/>
                <a:cs typeface="Times New Roman" panose="02020603050405020304" pitchFamily="18" charset="0"/>
              </a:rPr>
              <a:t> Since neologism is a new word or phrase, it takes a new cover, another meaning, and can be applied as a linguistic innovation.</a:t>
            </a:r>
            <a:r>
              <a:rPr lang="en-US" sz="2300" dirty="0" smtClean="0">
                <a:latin typeface="Times New Roman" panose="02020603050405020304" pitchFamily="18" charset="0"/>
                <a:cs typeface="Times New Roman" panose="02020603050405020304" pitchFamily="18" charset="0"/>
              </a:rPr>
              <a:t> </a:t>
            </a:r>
          </a:p>
          <a:p>
            <a:pPr marL="45720" indent="0" algn="just">
              <a:buNone/>
            </a:pPr>
            <a:r>
              <a:rPr lang="en-US" sz="2300" dirty="0" smtClean="0">
                <a:latin typeface="Times New Roman" panose="02020603050405020304" pitchFamily="18" charset="0"/>
                <a:cs typeface="Times New Roman" panose="02020603050405020304" pitchFamily="18" charset="0"/>
              </a:rPr>
              <a:t>1.We investigated  different scientific views of political discourse</a:t>
            </a:r>
          </a:p>
          <a:p>
            <a:pPr marL="45720" indent="0" algn="just">
              <a:buNone/>
            </a:pPr>
            <a:r>
              <a:rPr lang="en-US" sz="2300" dirty="0" smtClean="0">
                <a:latin typeface="Times New Roman" panose="02020603050405020304" pitchFamily="18" charset="0"/>
                <a:cs typeface="Times New Roman" panose="02020603050405020304" pitchFamily="18" charset="0"/>
              </a:rPr>
              <a:t>2.We studied linguistic features of political language through different methods</a:t>
            </a:r>
          </a:p>
          <a:p>
            <a:pPr marL="45720" indent="0" algn="just">
              <a:buNone/>
            </a:pPr>
            <a:r>
              <a:rPr lang="en-US" sz="2300" dirty="0" smtClean="0">
                <a:latin typeface="Times New Roman" panose="02020603050405020304" pitchFamily="18" charset="0"/>
                <a:cs typeface="Times New Roman" panose="02020603050405020304" pitchFamily="18" charset="0"/>
              </a:rPr>
              <a:t>3.We classified and analyzed  new stream of political terms (neologisms</a:t>
            </a:r>
            <a:r>
              <a:rPr lang="en-US" dirty="0" smtClean="0">
                <a:latin typeface="Times New Roman" panose="02020603050405020304" pitchFamily="18" charset="0"/>
                <a:cs typeface="Times New Roman" panose="02020603050405020304" pitchFamily="18" charset="0"/>
              </a:rPr>
              <a:t>)</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698141281"/>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Овал 1"/>
          <p:cNvSpPr/>
          <p:nvPr/>
        </p:nvSpPr>
        <p:spPr>
          <a:xfrm>
            <a:off x="251520" y="1916832"/>
            <a:ext cx="4176464" cy="396044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to </a:t>
            </a:r>
            <a:r>
              <a:rPr lang="en-US" dirty="0"/>
              <a:t>examine and expose implicit terms  in the language of politics and to detect examples of linguistic features  that impose moral or ethical values on people.</a:t>
            </a:r>
            <a:endParaRPr lang="ru-RU" dirty="0"/>
          </a:p>
        </p:txBody>
      </p:sp>
      <p:sp>
        <p:nvSpPr>
          <p:cNvPr id="3" name="Овал 2"/>
          <p:cNvSpPr/>
          <p:nvPr/>
        </p:nvSpPr>
        <p:spPr>
          <a:xfrm flipH="1">
            <a:off x="4427984" y="1916832"/>
            <a:ext cx="4392486" cy="3960440"/>
          </a:xfrm>
          <a:prstGeom prst="ellips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lvl="0"/>
            <a:r>
              <a:rPr lang="en-US" dirty="0" smtClean="0"/>
              <a:t>1.To </a:t>
            </a:r>
            <a:r>
              <a:rPr lang="en-US" dirty="0"/>
              <a:t>investigate  different views of scientists on political </a:t>
            </a:r>
            <a:r>
              <a:rPr lang="en-US" dirty="0" smtClean="0"/>
              <a:t>linguistics</a:t>
            </a:r>
          </a:p>
          <a:p>
            <a:r>
              <a:rPr lang="en-US" dirty="0" smtClean="0"/>
              <a:t>2.To </a:t>
            </a:r>
            <a:r>
              <a:rPr lang="en-US" dirty="0"/>
              <a:t>study linguistic features of political words through different </a:t>
            </a:r>
            <a:r>
              <a:rPr lang="en-US" dirty="0" smtClean="0"/>
              <a:t>methods</a:t>
            </a:r>
          </a:p>
          <a:p>
            <a:pPr lvl="0"/>
            <a:r>
              <a:rPr lang="en-US" dirty="0" smtClean="0"/>
              <a:t>3.</a:t>
            </a:r>
            <a:r>
              <a:rPr lang="en-US" dirty="0"/>
              <a:t> To classify contemporary political neologisms.</a:t>
            </a:r>
            <a:endParaRPr lang="ru-RU" dirty="0"/>
          </a:p>
          <a:p>
            <a:pPr lvl="0"/>
            <a:r>
              <a:rPr lang="en-US" dirty="0" smtClean="0"/>
              <a:t>4.</a:t>
            </a:r>
            <a:r>
              <a:rPr lang="en-US" dirty="0"/>
              <a:t> To analyze contemporary political neologisms.</a:t>
            </a:r>
            <a:endParaRPr lang="ru-RU" dirty="0"/>
          </a:p>
          <a:p>
            <a:endParaRPr lang="ru-RU" dirty="0"/>
          </a:p>
          <a:p>
            <a:pPr lvl="0"/>
            <a:endParaRPr lang="ru-RU" dirty="0"/>
          </a:p>
        </p:txBody>
      </p:sp>
      <p:sp>
        <p:nvSpPr>
          <p:cNvPr id="4" name="Двойная стрелка влево/вправо 3"/>
          <p:cNvSpPr/>
          <p:nvPr/>
        </p:nvSpPr>
        <p:spPr>
          <a:xfrm>
            <a:off x="755576" y="332656"/>
            <a:ext cx="7272808" cy="1152128"/>
          </a:xfrm>
          <a:prstGeom prst="lef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Aim and tasks of the research</a:t>
            </a:r>
            <a:endParaRPr lang="ru-RU" dirty="0"/>
          </a:p>
        </p:txBody>
      </p:sp>
    </p:spTree>
    <p:extLst>
      <p:ext uri="{BB962C8B-B14F-4D97-AF65-F5344CB8AC3E}">
        <p14:creationId xmlns:p14="http://schemas.microsoft.com/office/powerpoint/2010/main" val="1862820746"/>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2" name="Объект 1"/>
          <p:cNvGraphicFramePr>
            <a:graphicFrameLocks noGrp="1"/>
          </p:cNvGraphicFramePr>
          <p:nvPr>
            <p:ph sz="quarter" idx="13"/>
            <p:extLst>
              <p:ext uri="{D42A27DB-BD31-4B8C-83A1-F6EECF244321}">
                <p14:modId xmlns:p14="http://schemas.microsoft.com/office/powerpoint/2010/main" val="3411400053"/>
              </p:ext>
            </p:extLst>
          </p:nvPr>
        </p:nvGraphicFramePr>
        <p:xfrm>
          <a:off x="323528" y="731520"/>
          <a:ext cx="8640960" cy="5721816"/>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3680337419"/>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Блок-схема: память с посл. доступом 2"/>
          <p:cNvSpPr/>
          <p:nvPr/>
        </p:nvSpPr>
        <p:spPr>
          <a:xfrm>
            <a:off x="1907704" y="1916832"/>
            <a:ext cx="5832648" cy="4392488"/>
          </a:xfrm>
          <a:prstGeom prst="flowChartMagneticTape">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r>
              <a:rPr lang="en-US" dirty="0"/>
              <a:t>According to the research, the interest in political linguistics has already begun, but has not been fully studied. For that we intended to study the linguistic features of political language in a broad sphere and to find unexplored peculiarities of political language, to search political terms in accordance with cognitive and rhetorical approaches, to investigate contemporary political neologisms.</a:t>
            </a:r>
            <a:endParaRPr lang="ru-RU" dirty="0"/>
          </a:p>
        </p:txBody>
      </p:sp>
      <p:sp>
        <p:nvSpPr>
          <p:cNvPr id="4" name="Стрелка вправо 3"/>
          <p:cNvSpPr/>
          <p:nvPr/>
        </p:nvSpPr>
        <p:spPr>
          <a:xfrm>
            <a:off x="1763688" y="260648"/>
            <a:ext cx="6264696" cy="1656184"/>
          </a:xfrm>
          <a:prstGeom prst="rightArrow">
            <a:avLst/>
          </a:prstGeom>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r>
              <a:rPr lang="en-US" dirty="0" smtClean="0"/>
              <a:t>The </a:t>
            </a:r>
            <a:r>
              <a:rPr lang="en-US" dirty="0" err="1" smtClean="0"/>
              <a:t>scientifi</a:t>
            </a:r>
            <a:r>
              <a:rPr lang="ru-RU" dirty="0" smtClean="0"/>
              <a:t>с </a:t>
            </a:r>
            <a:r>
              <a:rPr lang="en-US" dirty="0" smtClean="0"/>
              <a:t>novelty of </a:t>
            </a:r>
            <a:r>
              <a:rPr lang="en-US" smtClean="0"/>
              <a:t>the work</a:t>
            </a:r>
            <a:endParaRPr lang="ru-RU" dirty="0"/>
          </a:p>
        </p:txBody>
      </p:sp>
    </p:spTree>
    <p:extLst>
      <p:ext uri="{BB962C8B-B14F-4D97-AF65-F5344CB8AC3E}">
        <p14:creationId xmlns:p14="http://schemas.microsoft.com/office/powerpoint/2010/main" val="54822494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Прямоугольник 1"/>
          <p:cNvSpPr/>
          <p:nvPr/>
        </p:nvSpPr>
        <p:spPr>
          <a:xfrm>
            <a:off x="827584" y="1028343"/>
            <a:ext cx="7344816" cy="2585323"/>
          </a:xfrm>
          <a:prstGeom prst="rect">
            <a:avLst/>
          </a:prstGeom>
        </p:spPr>
        <p:txBody>
          <a:bodyPr wrap="square">
            <a:spAutoFit/>
          </a:bodyPr>
          <a:lstStyle/>
          <a:p>
            <a:r>
              <a:rPr lang="en-US" b="1" dirty="0">
                <a:latin typeface="Times New Roman" panose="02020603050405020304" pitchFamily="18" charset="0"/>
                <a:cs typeface="Times New Roman" panose="02020603050405020304" pitchFamily="18" charset="0"/>
              </a:rPr>
              <a:t>The degree of investigation of the research. </a:t>
            </a:r>
            <a:r>
              <a:rPr lang="en-US" dirty="0">
                <a:latin typeface="Times New Roman" panose="02020603050405020304" pitchFamily="18" charset="0"/>
                <a:cs typeface="Times New Roman" panose="02020603050405020304" pitchFamily="18" charset="0"/>
              </a:rPr>
              <a:t>Initially</a:t>
            </a:r>
            <a:r>
              <a:rPr lang="en-US" b="1" dirty="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the emergence and formation of political linguistics was defined by  Walter Lippmann, Paul </a:t>
            </a:r>
            <a:r>
              <a:rPr lang="en-US" dirty="0" err="1">
                <a:latin typeface="Times New Roman" panose="02020603050405020304" pitchFamily="18" charset="0"/>
                <a:cs typeface="Times New Roman" panose="02020603050405020304" pitchFamily="18" charset="0"/>
              </a:rPr>
              <a:t>Lazarsfeld</a:t>
            </a:r>
            <a:r>
              <a:rPr lang="en-US" dirty="0">
                <a:latin typeface="Times New Roman" panose="02020603050405020304" pitchFamily="18" charset="0"/>
                <a:cs typeface="Times New Roman" panose="02020603050405020304" pitchFamily="18" charset="0"/>
              </a:rPr>
              <a:t>, Harold, then by </a:t>
            </a:r>
            <a:r>
              <a:rPr lang="uz-Cyrl-UZ" dirty="0">
                <a:latin typeface="Times New Roman" panose="02020603050405020304" pitchFamily="18" charset="0"/>
                <a:cs typeface="Times New Roman" panose="02020603050405020304" pitchFamily="18" charset="0"/>
              </a:rPr>
              <a:t>E.V. Bakumova, A.N.Baranov, E.V.Budayev, V.I.Karasik, O.L.Mikhaleva, T.A.Svetonosova, A.P.Chudinov, E.I.Sheygal, A.A.Filinsky, T.A.Van Dake, N.Ferklow, R.Vodak and etc. are known with their researches in political linguistics department</a:t>
            </a:r>
            <a:r>
              <a:rPr lang="en-US" dirty="0">
                <a:latin typeface="Times New Roman" panose="02020603050405020304" pitchFamily="18" charset="0"/>
                <a:cs typeface="Times New Roman" panose="02020603050405020304" pitchFamily="18" charset="0"/>
              </a:rPr>
              <a:t>, </a:t>
            </a:r>
            <a:r>
              <a:rPr lang="en-US" dirty="0" err="1">
                <a:latin typeface="Times New Roman" panose="02020603050405020304" pitchFamily="18" charset="0"/>
                <a:cs typeface="Times New Roman" panose="02020603050405020304" pitchFamily="18" charset="0"/>
              </a:rPr>
              <a:t>uzbek</a:t>
            </a:r>
            <a:r>
              <a:rPr lang="en-US" dirty="0">
                <a:latin typeface="Times New Roman" panose="02020603050405020304" pitchFamily="18" charset="0"/>
                <a:cs typeface="Times New Roman" panose="02020603050405020304" pitchFamily="18" charset="0"/>
              </a:rPr>
              <a:t> political </a:t>
            </a:r>
            <a:r>
              <a:rPr lang="en-US" dirty="0" smtClean="0">
                <a:latin typeface="Times New Roman" panose="02020603050405020304" pitchFamily="18" charset="0"/>
                <a:cs typeface="Times New Roman" panose="02020603050405020304" pitchFamily="18" charset="0"/>
              </a:rPr>
              <a:t>words </a:t>
            </a:r>
            <a:r>
              <a:rPr lang="en-US" dirty="0">
                <a:latin typeface="Times New Roman" panose="02020603050405020304" pitchFamily="18" charset="0"/>
                <a:cs typeface="Times New Roman" panose="02020603050405020304" pitchFamily="18" charset="0"/>
              </a:rPr>
              <a:t>were investigated  by </a:t>
            </a:r>
            <a:r>
              <a:rPr lang="en-US" dirty="0" err="1">
                <a:latin typeface="Times New Roman" panose="02020603050405020304" pitchFamily="18" charset="0"/>
                <a:cs typeface="Times New Roman" panose="02020603050405020304" pitchFamily="18" charset="0"/>
              </a:rPr>
              <a:t>H.Dadaboyev</a:t>
            </a:r>
            <a:r>
              <a:rPr lang="en-US" dirty="0">
                <a:latin typeface="Times New Roman" panose="02020603050405020304" pitchFamily="18" charset="0"/>
                <a:cs typeface="Times New Roman" panose="02020603050405020304" pitchFamily="18" charset="0"/>
              </a:rPr>
              <a:t> , </a:t>
            </a:r>
            <a:r>
              <a:rPr lang="en-US" dirty="0" err="1">
                <a:latin typeface="Times New Roman" panose="02020603050405020304" pitchFamily="18" charset="0"/>
                <a:cs typeface="Times New Roman" panose="02020603050405020304" pitchFamily="18" charset="0"/>
              </a:rPr>
              <a:t>Hamidov</a:t>
            </a:r>
            <a:r>
              <a:rPr lang="en-US" dirty="0">
                <a:latin typeface="Times New Roman" panose="02020603050405020304" pitchFamily="18" charset="0"/>
                <a:cs typeface="Times New Roman" panose="02020603050405020304" pitchFamily="18" charset="0"/>
              </a:rPr>
              <a:t>  X.,  </a:t>
            </a:r>
            <a:r>
              <a:rPr lang="en-US" dirty="0" err="1">
                <a:latin typeface="Times New Roman" panose="02020603050405020304" pitchFamily="18" charset="0"/>
                <a:cs typeface="Times New Roman" panose="02020603050405020304" pitchFamily="18" charset="0"/>
              </a:rPr>
              <a:t>Azzamova</a:t>
            </a:r>
            <a:r>
              <a:rPr lang="en-US" dirty="0">
                <a:latin typeface="Times New Roman" panose="02020603050405020304" pitchFamily="18" charset="0"/>
                <a:cs typeface="Times New Roman" panose="02020603050405020304" pitchFamily="18" charset="0"/>
              </a:rPr>
              <a:t>  N, rhetoric and cognitive aspects of political linguistics studied by </a:t>
            </a:r>
            <a:r>
              <a:rPr lang="en-US" dirty="0" err="1">
                <a:latin typeface="Times New Roman" panose="02020603050405020304" pitchFamily="18" charset="0"/>
                <a:cs typeface="Times New Roman" panose="02020603050405020304" pitchFamily="18" charset="0"/>
              </a:rPr>
              <a:t>Lakoff</a:t>
            </a:r>
            <a:r>
              <a:rPr lang="en-US" dirty="0">
                <a:latin typeface="Times New Roman" panose="02020603050405020304" pitchFamily="18" charset="0"/>
                <a:cs typeface="Times New Roman" panose="02020603050405020304" pitchFamily="18" charset="0"/>
              </a:rPr>
              <a:t> G, Beer </a:t>
            </a:r>
            <a:r>
              <a:rPr lang="en-US" dirty="0" err="1">
                <a:latin typeface="Times New Roman" panose="02020603050405020304" pitchFamily="18" charset="0"/>
                <a:cs typeface="Times New Roman" panose="02020603050405020304" pitchFamily="18" charset="0"/>
              </a:rPr>
              <a:t>K,Chilton</a:t>
            </a:r>
            <a:r>
              <a:rPr lang="en-US" dirty="0">
                <a:latin typeface="Times New Roman" panose="02020603050405020304" pitchFamily="18" charset="0"/>
                <a:cs typeface="Times New Roman" panose="02020603050405020304" pitchFamily="18" charset="0"/>
              </a:rPr>
              <a:t> A.</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86903313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aphicFrame>
        <p:nvGraphicFramePr>
          <p:cNvPr id="4" name="Объект 3"/>
          <p:cNvGraphicFramePr>
            <a:graphicFrameLocks noGrp="1"/>
          </p:cNvGraphicFramePr>
          <p:nvPr>
            <p:ph sz="quarter" idx="13"/>
            <p:extLst>
              <p:ext uri="{D42A27DB-BD31-4B8C-83A1-F6EECF244321}">
                <p14:modId xmlns:p14="http://schemas.microsoft.com/office/powerpoint/2010/main" val="3026334134"/>
              </p:ext>
            </p:extLst>
          </p:nvPr>
        </p:nvGraphicFramePr>
        <p:xfrm>
          <a:off x="1143000" y="1556792"/>
          <a:ext cx="6165304" cy="3888432"/>
        </p:xfrm>
        <a:graphic>
          <a:graphicData uri="http://schemas.openxmlformats.org/drawingml/2006/diagram">
            <dgm:relIds xmlns:dgm="http://schemas.openxmlformats.org/drawingml/2006/diagram" xmlns:r="http://schemas.openxmlformats.org/officeDocument/2006/relationships" r:dm="rId2" r:lo="rId3" r:qs="rId4" r:cs="rId5"/>
          </a:graphicData>
        </a:graphic>
      </p:graphicFrame>
    </p:spTree>
    <p:extLst>
      <p:ext uri="{BB962C8B-B14F-4D97-AF65-F5344CB8AC3E}">
        <p14:creationId xmlns:p14="http://schemas.microsoft.com/office/powerpoint/2010/main" val="90915125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sz="quarter" idx="13"/>
          </p:nvPr>
        </p:nvSpPr>
        <p:spPr>
          <a:xfrm>
            <a:off x="1143000" y="731520"/>
            <a:ext cx="7245424" cy="5433784"/>
          </a:xfrm>
        </p:spPr>
        <p:txBody>
          <a:bodyPr>
            <a:normAutofit lnSpcReduction="10000"/>
          </a:bodyPr>
          <a:lstStyle/>
          <a:p>
            <a:pPr marL="45720" indent="0" algn="just">
              <a:buNone/>
            </a:pPr>
            <a:r>
              <a:rPr lang="en-US" b="1" dirty="0" err="1">
                <a:latin typeface="Times New Roman" panose="02020603050405020304" pitchFamily="18" charset="0"/>
                <a:cs typeface="Times New Roman" panose="02020603050405020304" pitchFamily="18" charset="0"/>
              </a:rPr>
              <a:t>ChAPTER</a:t>
            </a:r>
            <a:r>
              <a:rPr lang="en-US" b="1" dirty="0">
                <a:latin typeface="Times New Roman" panose="02020603050405020304" pitchFamily="18" charset="0"/>
                <a:cs typeface="Times New Roman" panose="02020603050405020304" pitchFamily="18" charset="0"/>
              </a:rPr>
              <a:t> I. Genesis of different scientific views in the </a:t>
            </a:r>
            <a:r>
              <a:rPr lang="en-US" b="1" dirty="0" smtClean="0">
                <a:latin typeface="Times New Roman" panose="02020603050405020304" pitchFamily="18" charset="0"/>
                <a:cs typeface="Times New Roman" panose="02020603050405020304" pitchFamily="18" charset="0"/>
              </a:rPr>
              <a:t> </a:t>
            </a:r>
            <a:r>
              <a:rPr lang="en-US" b="1" dirty="0">
                <a:latin typeface="Times New Roman" panose="02020603050405020304" pitchFamily="18" charset="0"/>
                <a:cs typeface="Times New Roman" panose="02020603050405020304" pitchFamily="18" charset="0"/>
              </a:rPr>
              <a:t>political </a:t>
            </a:r>
            <a:r>
              <a:rPr lang="en-US" b="1" dirty="0" smtClean="0">
                <a:latin typeface="Times New Roman" panose="02020603050405020304" pitchFamily="18" charset="0"/>
                <a:cs typeface="Times New Roman" panose="02020603050405020304" pitchFamily="18" charset="0"/>
              </a:rPr>
              <a:t>discourse</a:t>
            </a:r>
          </a:p>
          <a:p>
            <a:pPr marL="45720" indent="0" algn="just">
              <a:buNone/>
            </a:pPr>
            <a:r>
              <a:rPr lang="en-US" dirty="0" smtClean="0">
                <a:latin typeface="Times New Roman" panose="02020603050405020304" pitchFamily="18" charset="0"/>
                <a:cs typeface="Times New Roman" panose="02020603050405020304" pitchFamily="18" charset="0"/>
              </a:rPr>
              <a:t>1.Initially, </a:t>
            </a:r>
            <a:r>
              <a:rPr lang="en-US" dirty="0">
                <a:latin typeface="Times New Roman" panose="02020603050405020304" pitchFamily="18" charset="0"/>
                <a:cs typeface="Times New Roman" panose="02020603050405020304" pitchFamily="18" charset="0"/>
              </a:rPr>
              <a:t>political communication </a:t>
            </a:r>
            <a:r>
              <a:rPr lang="en-US" dirty="0" smtClean="0">
                <a:latin typeface="Times New Roman" panose="02020603050405020304" pitchFamily="18" charset="0"/>
                <a:cs typeface="Times New Roman" panose="02020603050405020304" pitchFamily="18" charset="0"/>
              </a:rPr>
              <a:t>arose within </a:t>
            </a:r>
            <a:r>
              <a:rPr lang="en-US" dirty="0">
                <a:latin typeface="Times New Roman" panose="02020603050405020304" pitchFamily="18" charset="0"/>
                <a:cs typeface="Times New Roman" panose="02020603050405020304" pitchFamily="18" charset="0"/>
              </a:rPr>
              <a:t>the framework of traditional rhetoric and stylistics. P</a:t>
            </a:r>
            <a:r>
              <a:rPr lang="en-US" dirty="0" smtClean="0">
                <a:latin typeface="Times New Roman" panose="02020603050405020304" pitchFamily="18" charset="0"/>
                <a:cs typeface="Times New Roman" panose="02020603050405020304" pitchFamily="18" charset="0"/>
              </a:rPr>
              <a:t>olitical </a:t>
            </a:r>
            <a:r>
              <a:rPr lang="en-US" dirty="0">
                <a:latin typeface="Times New Roman" panose="02020603050405020304" pitchFamily="18" charset="0"/>
                <a:cs typeface="Times New Roman" panose="02020603050405020304" pitchFamily="18" charset="0"/>
              </a:rPr>
              <a:t>communication </a:t>
            </a:r>
            <a:r>
              <a:rPr lang="en-US" dirty="0" smtClean="0">
                <a:latin typeface="Times New Roman" panose="02020603050405020304" pitchFamily="18" charset="0"/>
                <a:cs typeface="Times New Roman" panose="02020603050405020304" pitchFamily="18" charset="0"/>
              </a:rPr>
              <a:t>was </a:t>
            </a:r>
            <a:r>
              <a:rPr lang="en-US" dirty="0">
                <a:latin typeface="Times New Roman" panose="02020603050405020304" pitchFamily="18" charset="0"/>
                <a:cs typeface="Times New Roman" panose="02020603050405020304" pitchFamily="18" charset="0"/>
              </a:rPr>
              <a:t>perceived as a kind of stylistic or rhetorical </a:t>
            </a:r>
            <a:r>
              <a:rPr lang="en-US" dirty="0" smtClean="0">
                <a:latin typeface="Times New Roman" panose="02020603050405020304" pitchFamily="18" charset="0"/>
                <a:cs typeface="Times New Roman" panose="02020603050405020304" pitchFamily="18" charset="0"/>
              </a:rPr>
              <a:t>research.</a:t>
            </a:r>
          </a:p>
          <a:p>
            <a:pPr marL="45720" indent="0" algn="just">
              <a:buNone/>
            </a:pPr>
            <a:r>
              <a:rPr lang="en-US" dirty="0" smtClean="0">
                <a:latin typeface="Times New Roman" panose="02020603050405020304" pitchFamily="18" charset="0"/>
                <a:cs typeface="Times New Roman" panose="02020603050405020304" pitchFamily="18" charset="0"/>
              </a:rPr>
              <a:t> </a:t>
            </a:r>
            <a:r>
              <a:rPr lang="en-US" dirty="0">
                <a:latin typeface="Times New Roman" panose="02020603050405020304" pitchFamily="18" charset="0"/>
                <a:cs typeface="Times New Roman" panose="02020603050405020304" pitchFamily="18" charset="0"/>
              </a:rPr>
              <a:t>2.The Emergence and formation of political linguistics (the twenties and fifties of the twentieth century). The history of the origin and formation of any scientific discipline is inextricably linked with the history of society, and political linguistics is no </a:t>
            </a:r>
            <a:r>
              <a:rPr lang="en-US" dirty="0" smtClean="0">
                <a:latin typeface="Times New Roman" panose="02020603050405020304" pitchFamily="18" charset="0"/>
                <a:cs typeface="Times New Roman" panose="02020603050405020304" pitchFamily="18" charset="0"/>
              </a:rPr>
              <a:t>exception.</a:t>
            </a:r>
            <a:r>
              <a:rPr lang="en-US" dirty="0">
                <a:latin typeface="Times New Roman" panose="02020603050405020304" pitchFamily="18" charset="0"/>
                <a:cs typeface="Times New Roman" panose="02020603050405020304" pitchFamily="18" charset="0"/>
              </a:rPr>
              <a:t> . The most significant works of this period are related to activities of Walter Lippmann, Paul </a:t>
            </a:r>
            <a:r>
              <a:rPr lang="en-US" dirty="0" err="1">
                <a:latin typeface="Times New Roman" panose="02020603050405020304" pitchFamily="18" charset="0"/>
                <a:cs typeface="Times New Roman" panose="02020603050405020304" pitchFamily="18" charset="0"/>
              </a:rPr>
              <a:t>Lazarsfeld</a:t>
            </a:r>
            <a:r>
              <a:rPr lang="en-US" dirty="0">
                <a:latin typeface="Times New Roman" panose="02020603050405020304" pitchFamily="18" charset="0"/>
                <a:cs typeface="Times New Roman" panose="02020603050405020304" pitchFamily="18" charset="0"/>
              </a:rPr>
              <a:t>, Harold. George Orwell clearly showed how language can be used to make a person believe a lie and consider it to be the true truth, and how the oxymoronic slogans "War is peace", "Freedom is slavery" and "Ignorance is </a:t>
            </a:r>
            <a:r>
              <a:rPr lang="en-US" dirty="0" err="1">
                <a:latin typeface="Times New Roman" panose="02020603050405020304" pitchFamily="18" charset="0"/>
                <a:cs typeface="Times New Roman" panose="02020603050405020304" pitchFamily="18" charset="0"/>
              </a:rPr>
              <a:t>power"can</a:t>
            </a:r>
            <a:r>
              <a:rPr lang="en-US" dirty="0">
                <a:latin typeface="Times New Roman" panose="02020603050405020304" pitchFamily="18" charset="0"/>
                <a:cs typeface="Times New Roman" panose="02020603050405020304" pitchFamily="18" charset="0"/>
              </a:rPr>
              <a:t> be used as the basis of state  </a:t>
            </a:r>
            <a:r>
              <a:rPr lang="en-US" dirty="0" smtClean="0">
                <a:latin typeface="Times New Roman" panose="02020603050405020304" pitchFamily="18" charset="0"/>
                <a:cs typeface="Times New Roman" panose="02020603050405020304" pitchFamily="18" charset="0"/>
              </a:rPr>
              <a:t>ideology.</a:t>
            </a:r>
            <a:endParaRPr lang="ru-RU"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43876578"/>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Объект 2"/>
          <p:cNvSpPr>
            <a:spLocks noGrp="1"/>
          </p:cNvSpPr>
          <p:nvPr>
            <p:ph sz="quarter" idx="13"/>
          </p:nvPr>
        </p:nvSpPr>
        <p:spPr>
          <a:xfrm>
            <a:off x="1143000" y="731520"/>
            <a:ext cx="7389440" cy="5289768"/>
          </a:xfrm>
        </p:spPr>
        <p:txBody>
          <a:bodyPr>
            <a:normAutofit fontScale="92500" lnSpcReduction="20000"/>
          </a:bodyPr>
          <a:lstStyle/>
          <a:p>
            <a:pPr marL="45720" indent="0" algn="just">
              <a:buNone/>
            </a:pPr>
            <a:r>
              <a:rPr lang="en-US" dirty="0">
                <a:latin typeface="Times New Roman" panose="02020603050405020304" pitchFamily="18" charset="0"/>
                <a:cs typeface="Times New Roman" panose="02020603050405020304" pitchFamily="18" charset="0"/>
              </a:rPr>
              <a:t>3.Political linguistics of the sixties-eighties of the XX century. At the next stage of development of political linguistics, foreign experts focused on the study of communication practices in modern Western democracies. These studies have shown, that in the conditions of" freedom " language manipulation of consciousness is constantly used, but this is a more sophisticated manipulation. By analogy with" Newspeak " by J. Orwell (newspeak) in the conceptual Arsenal linguists use the term "</a:t>
            </a:r>
            <a:r>
              <a:rPr lang="en-US" dirty="0" err="1">
                <a:latin typeface="Times New Roman" panose="02020603050405020304" pitchFamily="18" charset="0"/>
                <a:cs typeface="Times New Roman" panose="02020603050405020304" pitchFamily="18" charset="0"/>
              </a:rPr>
              <a:t>nukespeak</a:t>
            </a:r>
            <a:r>
              <a:rPr lang="en-US" dirty="0">
                <a:latin typeface="Times New Roman" panose="02020603050405020304" pitchFamily="18" charset="0"/>
                <a:cs typeface="Times New Roman" panose="02020603050405020304" pitchFamily="18" charset="0"/>
              </a:rPr>
              <a:t>" (Chilton1982), i.e. "nuclear language", which is used by politicians to justify the possible use of a nuclear bomb, to disguise and obscure the catastrophic consequences of such a </a:t>
            </a:r>
            <a:r>
              <a:rPr lang="en-US" dirty="0" smtClean="0">
                <a:latin typeface="Times New Roman" panose="02020603050405020304" pitchFamily="18" charset="0"/>
                <a:cs typeface="Times New Roman" panose="02020603050405020304" pitchFamily="18" charset="0"/>
              </a:rPr>
              <a:t>scenario.</a:t>
            </a:r>
          </a:p>
          <a:p>
            <a:pPr marL="45720" indent="0" algn="just">
              <a:buNone/>
            </a:pPr>
            <a:r>
              <a:rPr lang="en-US" dirty="0">
                <a:latin typeface="Times New Roman" panose="02020603050405020304" pitchFamily="18" charset="0"/>
                <a:cs typeface="Times New Roman" panose="02020603050405020304" pitchFamily="18" charset="0"/>
              </a:rPr>
              <a:t>4. The Current stage of development of political linguistics. Foreign research on political communication is particularly active in the late twentieth and early </a:t>
            </a:r>
            <a:r>
              <a:rPr lang="en-US" dirty="0" err="1">
                <a:latin typeface="Times New Roman" panose="02020603050405020304" pitchFamily="18" charset="0"/>
                <a:cs typeface="Times New Roman" panose="02020603050405020304" pitchFamily="18" charset="0"/>
              </a:rPr>
              <a:t>twenty-FIRST</a:t>
            </a:r>
            <a:r>
              <a:rPr lang="en-US" dirty="0">
                <a:latin typeface="Times New Roman" panose="02020603050405020304" pitchFamily="18" charset="0"/>
                <a:cs typeface="Times New Roman" panose="02020603050405020304" pitchFamily="18" charset="0"/>
              </a:rPr>
              <a:t> </a:t>
            </a:r>
            <a:r>
              <a:rPr lang="en-US" dirty="0" smtClean="0">
                <a:latin typeface="Times New Roman" panose="02020603050405020304" pitchFamily="18" charset="0"/>
                <a:cs typeface="Times New Roman" panose="02020603050405020304" pitchFamily="18" charset="0"/>
              </a:rPr>
              <a:t>centuries. </a:t>
            </a:r>
            <a:r>
              <a:rPr lang="en-US" dirty="0">
                <a:latin typeface="Times New Roman" panose="02020603050405020304" pitchFamily="18" charset="0"/>
                <a:cs typeface="Times New Roman" panose="02020603050405020304" pitchFamily="18" charset="0"/>
              </a:rPr>
              <a:t>The scope of scientific interests of the new science is expanded by including new aspects of the interaction of language, power and society (the discourse of terrorism, the discourse of the "new world order", political correctness, social tolerance, social communication in traditional society</a:t>
            </a:r>
            <a:r>
              <a:rPr lang="en-US" dirty="0" smtClean="0">
                <a:latin typeface="Times New Roman" panose="02020603050405020304" pitchFamily="18" charset="0"/>
                <a:cs typeface="Times New Roman" panose="02020603050405020304" pitchFamily="18" charset="0"/>
              </a:rPr>
              <a:t>, fundamentalist </a:t>
            </a:r>
            <a:r>
              <a:rPr lang="en-US" dirty="0">
                <a:latin typeface="Times New Roman" panose="02020603050405020304" pitchFamily="18" charset="0"/>
                <a:cs typeface="Times New Roman" panose="02020603050405020304" pitchFamily="18" charset="0"/>
              </a:rPr>
              <a:t>discourse, etc.).</a:t>
            </a:r>
            <a:endParaRPr lang="ru-RU" dirty="0">
              <a:latin typeface="Times New Roman" panose="02020603050405020304" pitchFamily="18" charset="0"/>
              <a:cs typeface="Times New Roman" panose="02020603050405020304" pitchFamily="18" charset="0"/>
            </a:endParaRPr>
          </a:p>
          <a:p>
            <a:endParaRPr lang="ru-RU" dirty="0"/>
          </a:p>
        </p:txBody>
      </p:sp>
    </p:spTree>
    <p:extLst>
      <p:ext uri="{BB962C8B-B14F-4D97-AF65-F5344CB8AC3E}">
        <p14:creationId xmlns:p14="http://schemas.microsoft.com/office/powerpoint/2010/main" val="3703144379"/>
      </p:ext>
    </p:extLst>
  </p:cSld>
  <p:clrMapOvr>
    <a:masterClrMapping/>
  </p:clrMapOvr>
  <p:timing>
    <p:tnLst>
      <p:par>
        <p:cTn id="1" dur="indefinite" restart="never" nodeType="tmRoot"/>
      </p:par>
    </p:tnLst>
  </p:timing>
</p:sld>
</file>

<file path=ppt/theme/theme1.xml><?xml version="1.0" encoding="utf-8"?>
<a:theme xmlns:a="http://schemas.openxmlformats.org/drawingml/2006/main" name="Воздушный поток">
  <a:themeElements>
    <a:clrScheme name="Воздушный поток">
      <a:dk1>
        <a:sysClr val="windowText" lastClr="000000"/>
      </a:dk1>
      <a:lt1>
        <a:sysClr val="window" lastClr="FFFFFF"/>
      </a:lt1>
      <a:dk2>
        <a:srgbClr val="212745"/>
      </a:dk2>
      <a:lt2>
        <a:srgbClr val="B4DCFA"/>
      </a:lt2>
      <a:accent1>
        <a:srgbClr val="4E67C8"/>
      </a:accent1>
      <a:accent2>
        <a:srgbClr val="5ECCF3"/>
      </a:accent2>
      <a:accent3>
        <a:srgbClr val="A7EA52"/>
      </a:accent3>
      <a:accent4>
        <a:srgbClr val="5DCEAF"/>
      </a:accent4>
      <a:accent5>
        <a:srgbClr val="FF8021"/>
      </a:accent5>
      <a:accent6>
        <a:srgbClr val="F14124"/>
      </a:accent6>
      <a:hlink>
        <a:srgbClr val="56C7AA"/>
      </a:hlink>
      <a:folHlink>
        <a:srgbClr val="59A8D1"/>
      </a:folHlink>
    </a:clrScheme>
    <a:fontScheme name="Воздушный поток">
      <a:majorFont>
        <a:latin typeface="Trebuchet MS"/>
        <a:ea typeface=""/>
        <a:cs typeface=""/>
        <a:font script="Jpan" typeface="HGｺﾞｼｯｸM"/>
        <a:font script="Hang" typeface="HY그래픽B"/>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Trebuchet MS"/>
        <a:ea typeface=""/>
        <a:cs typeface=""/>
        <a:font script="Jpan" typeface="HGｺﾞｼｯｸM"/>
        <a:font script="Hang" typeface="HY그래픽M"/>
        <a:font script="Hans" typeface="方正姚体"/>
        <a:font script="Hant" typeface="微軟正黑體"/>
        <a:font script="Arab" typeface="Tahoma"/>
        <a:font script="Hebr" typeface="Gisha"/>
        <a:font script="Thai" typeface="Iris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Воздушный поток">
      <a:fillStyleLst>
        <a:solidFill>
          <a:schemeClr val="phClr"/>
        </a:solidFill>
        <a:gradFill rotWithShape="1">
          <a:gsLst>
            <a:gs pos="28000">
              <a:schemeClr val="phClr">
                <a:tint val="18000"/>
                <a:satMod val="120000"/>
                <a:lumMod val="88000"/>
              </a:schemeClr>
            </a:gs>
            <a:gs pos="100000">
              <a:schemeClr val="phClr">
                <a:tint val="40000"/>
                <a:satMod val="100000"/>
                <a:lumMod val="78000"/>
              </a:schemeClr>
            </a:gs>
          </a:gsLst>
          <a:lin ang="5400000" scaled="0"/>
        </a:gradFill>
        <a:gradFill rotWithShape="1">
          <a:gsLst>
            <a:gs pos="0">
              <a:schemeClr val="phClr">
                <a:lumMod val="95000"/>
              </a:schemeClr>
            </a:gs>
            <a:gs pos="100000">
              <a:schemeClr val="phClr">
                <a:shade val="82000"/>
                <a:satMod val="125000"/>
                <a:lumMod val="74000"/>
              </a:schemeClr>
            </a:gs>
          </a:gsLst>
          <a:lin ang="5400000" scaled="0"/>
        </a:gradFill>
      </a:fillStyleLst>
      <a:lnStyleLst>
        <a:ln w="9525" cap="flat" cmpd="sng" algn="ctr">
          <a:solidFill>
            <a:schemeClr val="phClr"/>
          </a:solidFill>
          <a:prstDash val="solid"/>
        </a:ln>
        <a:ln w="15875" cap="flat" cmpd="sng" algn="ctr">
          <a:solidFill>
            <a:schemeClr val="phClr">
              <a:shade val="75000"/>
              <a:satMod val="125000"/>
              <a:lumMod val="75000"/>
            </a:schemeClr>
          </a:solidFill>
          <a:prstDash val="solid"/>
        </a:ln>
        <a:ln w="25400" cap="flat" cmpd="sng" algn="ctr">
          <a:solidFill>
            <a:schemeClr val="phClr"/>
          </a:solidFill>
          <a:prstDash val="solid"/>
        </a:ln>
      </a:lnStyleLst>
      <a:effectStyleLst>
        <a:effectStyle>
          <a:effectLst>
            <a:outerShdw blurRad="63500" dist="50800" dir="5400000" sx="98000" sy="98000" rotWithShape="0">
              <a:srgbClr val="000000">
                <a:alpha val="20000"/>
              </a:srgbClr>
            </a:outerShdw>
          </a:effectLst>
        </a:effectStyle>
        <a:effectStyle>
          <a:effectLst>
            <a:outerShdw blurRad="40005" dist="22984" dir="5400000" rotWithShape="0">
              <a:srgbClr val="000000">
                <a:alpha val="45000"/>
              </a:srgbClr>
            </a:outerShdw>
          </a:effectLst>
          <a:scene3d>
            <a:camera prst="orthographicFront">
              <a:rot lat="0" lon="0" rev="0"/>
            </a:camera>
            <a:lightRig rig="balanced" dir="tr"/>
          </a:scene3d>
          <a:sp3d prstMaterial="matte">
            <a:bevelT w="19050" h="38100"/>
          </a:sp3d>
        </a:effectStyle>
        <a:effectStyle>
          <a:effectLst>
            <a:reflection blurRad="38100" stA="26000" endPos="23000" dist="25400" dir="5400000" sy="-100000" rotWithShape="0"/>
          </a:effectLst>
          <a:scene3d>
            <a:camera prst="orthographicFront">
              <a:rot lat="0" lon="0" rev="0"/>
            </a:camera>
            <a:lightRig rig="balanced" dir="tr"/>
          </a:scene3d>
          <a:sp3d contourW="14605" prstMaterial="plastic">
            <a:bevelT w="50800"/>
            <a:contourClr>
              <a:schemeClr val="phClr">
                <a:shade val="30000"/>
                <a:satMod val="120000"/>
              </a:schemeClr>
            </a:contourClr>
          </a:sp3d>
        </a:effectStyle>
      </a:effectStyleLst>
      <a:bgFillStyleLst>
        <a:solidFill>
          <a:schemeClr val="phClr"/>
        </a:solidFill>
        <a:gradFill rotWithShape="1">
          <a:gsLst>
            <a:gs pos="0">
              <a:schemeClr val="phClr">
                <a:tint val="98000"/>
                <a:shade val="90000"/>
                <a:satMod val="160000"/>
                <a:lumMod val="100000"/>
              </a:schemeClr>
            </a:gs>
            <a:gs pos="60000">
              <a:schemeClr val="phClr">
                <a:tint val="95000"/>
                <a:shade val="100000"/>
                <a:satMod val="130000"/>
                <a:lumMod val="130000"/>
              </a:schemeClr>
            </a:gs>
            <a:gs pos="100000">
              <a:schemeClr val="phClr">
                <a:tint val="97000"/>
                <a:shade val="100000"/>
                <a:hueMod val="100000"/>
                <a:satMod val="140000"/>
                <a:lumMod val="80000"/>
              </a:schemeClr>
            </a:gs>
          </a:gsLst>
          <a:path path="circle">
            <a:fillToRect l="20000" t="10000" r="20000" b="60000"/>
          </a:path>
        </a:gradFill>
        <a:gradFill rotWithShape="1">
          <a:gsLst>
            <a:gs pos="0">
              <a:schemeClr val="phClr">
                <a:tint val="94000"/>
                <a:satMod val="160000"/>
                <a:lumMod val="160000"/>
              </a:schemeClr>
            </a:gs>
            <a:gs pos="42000">
              <a:schemeClr val="phClr">
                <a:tint val="94000"/>
                <a:shade val="94000"/>
                <a:satMod val="160000"/>
                <a:lumMod val="130000"/>
              </a:schemeClr>
            </a:gs>
            <a:gs pos="100000">
              <a:schemeClr val="phClr">
                <a:tint val="97000"/>
                <a:shade val="94000"/>
                <a:satMod val="180000"/>
                <a:lumMod val="84000"/>
              </a:schemeClr>
            </a:gs>
          </a:gsLst>
          <a:path path="circle">
            <a:fillToRect l="24000" t="44000" r="24000" b="12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954</TotalTime>
  <Words>2887</Words>
  <Application>Microsoft Office PowerPoint</Application>
  <PresentationFormat>Экран (4:3)</PresentationFormat>
  <Paragraphs>233</Paragraphs>
  <Slides>25</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25</vt:i4>
      </vt:variant>
    </vt:vector>
  </HeadingPairs>
  <TitlesOfParts>
    <vt:vector size="26" baseType="lpstr">
      <vt:lpstr>Воздушный поток</vt:lpstr>
      <vt:lpstr>MINISTRY OF HIGHER AND SECONDARY SPECIALIZED EDUCATION OF THE REPUBLIC OF UZBEKISTAN TASHKENT REGION CHIRCHIK STATE PEDAGOGICAL INSTITUTE 5А111401 – Foreign languages and literature (English language)      Shamirzayeva Zarifa Khudoyorovna  The devices of linguistic features in modern political discourse(on the examples of Uzbek and English languages)  Scientific supervisor: CANDIDATE OF PHILOLOGICAL SCIENCES, ASSOCIATE PROFESSOR  Tukhliyeva G.N</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lpstr>Презентация PowerPoint</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The derive of linguistic features in modern political discourse</dc:title>
  <dc:creator>Пользователь</dc:creator>
  <cp:lastModifiedBy>Пользователь</cp:lastModifiedBy>
  <cp:revision>95</cp:revision>
  <dcterms:created xsi:type="dcterms:W3CDTF">2021-05-08T10:23:39Z</dcterms:created>
  <dcterms:modified xsi:type="dcterms:W3CDTF">2021-06-16T09:16:09Z</dcterms:modified>
</cp:coreProperties>
</file>

<file path=docProps/thumbnail.jpeg>
</file>